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06799F8-075E-4A3A-A7F6-7FBC6576F1A4}" styleName="Designformatvorlage 2 - Akz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8" d="100"/>
          <a:sy n="68" d="100"/>
        </p:scale>
        <p:origin x="1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ys\Documents\Statistik%20Moodl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ys\Documents\Statistik%20Moodl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eys\Documents\Statistik%20Moodl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 err="1" smtClean="0">
                <a:solidFill>
                  <a:schemeClr val="tx1"/>
                </a:solidFill>
              </a:rPr>
              <a:t>Moodlenutzung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err="1" smtClean="0">
                <a:solidFill>
                  <a:schemeClr val="tx1"/>
                </a:solidFill>
              </a:rPr>
              <a:t>bis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März</a:t>
            </a:r>
            <a:r>
              <a:rPr lang="en-US" dirty="0" smtClean="0">
                <a:solidFill>
                  <a:schemeClr val="tx1"/>
                </a:solidFill>
              </a:rPr>
              <a:t> 2020</a:t>
            </a:r>
            <a:endParaRPr lang="en-US" dirty="0">
              <a:solidFill>
                <a:schemeClr val="tx1"/>
              </a:solidFill>
            </a:endParaRPr>
          </a:p>
        </c:rich>
      </c:tx>
      <c:layout>
        <c:manualLayout>
          <c:xMode val="edge"/>
          <c:yMode val="edge"/>
          <c:x val="3.5576667047053874E-2"/>
          <c:y val="5.81619303451093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0" normalizeH="0" baseline="0">
              <a:solidFill>
                <a:schemeClr val="dk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8375477084137701"/>
          <c:y val="0.14084875331171154"/>
          <c:w val="0.50925549313178986"/>
          <c:h val="0.82429381282676772"/>
        </c:manualLayout>
      </c:layout>
      <c:pieChart>
        <c:varyColors val="1"/>
        <c:ser>
          <c:idx val="0"/>
          <c:order val="0"/>
          <c:tx>
            <c:strRef>
              <c:f>'bis März'!$B$1</c:f>
              <c:strCache>
                <c:ptCount val="1"/>
                <c:pt idx="0">
                  <c:v>März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33-4CEF-B854-1015740AB0AD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33-4CEF-B854-1015740AB0AD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233-4CEF-B854-1015740AB0AD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233-4CEF-B854-1015740AB0AD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233-4CEF-B854-1015740AB0AD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233-4CEF-B854-1015740AB0AD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233-4CEF-B854-1015740AB0AD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233-4CEF-B854-1015740AB0AD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233-4CEF-B854-1015740AB0AD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233-4CEF-B854-1015740AB0AD}"/>
              </c:ext>
            </c:extLst>
          </c:dPt>
          <c:dPt>
            <c:idx val="1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E233-4CEF-B854-1015740AB0AD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E233-4CEF-B854-1015740AB0AD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E233-4CEF-B854-1015740AB0AD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E233-4CEF-B854-1015740AB0AD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D-E233-4CEF-B854-1015740AB0AD}"/>
              </c:ext>
            </c:extLst>
          </c:dPt>
          <c:dPt>
            <c:idx val="15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F-E233-4CEF-B854-1015740AB0AD}"/>
              </c:ext>
            </c:extLst>
          </c:dPt>
          <c:dPt>
            <c:idx val="16"/>
            <c:bubble3D val="0"/>
            <c:spPr>
              <a:gradFill>
                <a:gsLst>
                  <a:gs pos="100000">
                    <a:schemeClr val="accent5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5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1-E233-4CEF-B854-1015740AB0AD}"/>
              </c:ext>
            </c:extLst>
          </c:dPt>
          <c:dPt>
            <c:idx val="17"/>
            <c:bubble3D val="0"/>
            <c:spPr>
              <a:gradFill>
                <a:gsLst>
                  <a:gs pos="100000">
                    <a:schemeClr val="accent6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6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3-E233-4CEF-B854-1015740AB0AD}"/>
              </c:ext>
            </c:extLst>
          </c:dPt>
          <c:dPt>
            <c:idx val="18"/>
            <c:bubble3D val="0"/>
            <c:spPr>
              <a:gradFill>
                <a:gsLst>
                  <a:gs pos="100000">
                    <a:schemeClr val="accent1">
                      <a:lumMod val="8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5-E233-4CEF-B854-1015740AB0AD}"/>
              </c:ext>
            </c:extLst>
          </c:dPt>
          <c:dPt>
            <c:idx val="19"/>
            <c:bubble3D val="0"/>
            <c:spPr>
              <a:gradFill>
                <a:gsLst>
                  <a:gs pos="100000">
                    <a:schemeClr val="accent2">
                      <a:lumMod val="8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7-E233-4CEF-B854-1015740AB0AD}"/>
              </c:ext>
            </c:extLst>
          </c:dPt>
          <c:dPt>
            <c:idx val="20"/>
            <c:bubble3D val="0"/>
            <c:spPr>
              <a:gradFill>
                <a:gsLst>
                  <a:gs pos="100000">
                    <a:schemeClr val="accent3">
                      <a:lumMod val="8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9-E233-4CEF-B854-1015740AB0AD}"/>
              </c:ext>
            </c:extLst>
          </c:dPt>
          <c:dPt>
            <c:idx val="21"/>
            <c:bubble3D val="0"/>
            <c:spPr>
              <a:gradFill>
                <a:gsLst>
                  <a:gs pos="100000">
                    <a:schemeClr val="accent4">
                      <a:lumMod val="8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B-E233-4CEF-B854-1015740AB0AD}"/>
              </c:ext>
            </c:extLst>
          </c:dPt>
          <c:dLbls>
            <c:dLbl>
              <c:idx val="10"/>
              <c:layout>
                <c:manualLayout>
                  <c:x val="-5.1757037767000358E-2"/>
                  <c:y val="0.11297765366034264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5-E233-4CEF-B854-1015740AB0AD}"/>
                </c:ext>
              </c:extLst>
            </c:dLbl>
            <c:dLbl>
              <c:idx val="15"/>
              <c:layout>
                <c:manualLayout>
                  <c:x val="0.23030591323848534"/>
                  <c:y val="-0.4928205072433272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E233-4CEF-B854-1015740AB0AD}"/>
                </c:ext>
              </c:extLst>
            </c:dLbl>
            <c:dLbl>
              <c:idx val="18"/>
              <c:layout>
                <c:manualLayout>
                  <c:x val="2.6102557935383859E-2"/>
                  <c:y val="0.1596137396487588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4922519929324119E-2"/>
                      <c:h val="3.525037083130993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25-E233-4CEF-B854-1015740AB0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'bis März'!$A$2:$A$23</c:f>
              <c:strCache>
                <c:ptCount val="22"/>
                <c:pt idx="0">
                  <c:v>Aufgabe</c:v>
                </c:pt>
                <c:pt idx="1">
                  <c:v>BBB</c:v>
                </c:pt>
                <c:pt idx="2">
                  <c:v>Buch</c:v>
                </c:pt>
                <c:pt idx="3">
                  <c:v>Chat</c:v>
                </c:pt>
                <c:pt idx="4">
                  <c:v>Abstimmung</c:v>
                </c:pt>
                <c:pt idx="5">
                  <c:v>Etherpad</c:v>
                </c:pt>
                <c:pt idx="6">
                  <c:v>Feedback</c:v>
                </c:pt>
                <c:pt idx="7">
                  <c:v>Glossar</c:v>
                </c:pt>
                <c:pt idx="8">
                  <c:v>Gruppenverwaltung</c:v>
                </c:pt>
                <c:pt idx="9">
                  <c:v>H5P</c:v>
                </c:pt>
                <c:pt idx="10">
                  <c:v>Textfeld</c:v>
                </c:pt>
                <c:pt idx="11">
                  <c:v>Lektion</c:v>
                </c:pt>
                <c:pt idx="12">
                  <c:v>Textseite</c:v>
                </c:pt>
                <c:pt idx="13">
                  <c:v>Test</c:v>
                </c:pt>
                <c:pt idx="14">
                  <c:v>Reservierung(Planer</c:v>
                </c:pt>
                <c:pt idx="15">
                  <c:v>Datei</c:v>
                </c:pt>
                <c:pt idx="16">
                  <c:v>Lernpaket</c:v>
                </c:pt>
                <c:pt idx="17">
                  <c:v>Studentquiz</c:v>
                </c:pt>
                <c:pt idx="18">
                  <c:v>Link/URL</c:v>
                </c:pt>
                <c:pt idx="19">
                  <c:v>Vimp</c:v>
                </c:pt>
                <c:pt idx="20">
                  <c:v>Wiki/Ou Wiki</c:v>
                </c:pt>
                <c:pt idx="21">
                  <c:v>gegenseitige Beurteilung</c:v>
                </c:pt>
              </c:strCache>
            </c:strRef>
          </c:cat>
          <c:val>
            <c:numRef>
              <c:f>'bis März'!$B$2:$B$23</c:f>
              <c:numCache>
                <c:formatCode>General</c:formatCode>
                <c:ptCount val="22"/>
                <c:pt idx="0">
                  <c:v>4758</c:v>
                </c:pt>
                <c:pt idx="1">
                  <c:v>0</c:v>
                </c:pt>
                <c:pt idx="2">
                  <c:v>662</c:v>
                </c:pt>
                <c:pt idx="3">
                  <c:v>407</c:v>
                </c:pt>
                <c:pt idx="4">
                  <c:v>1125</c:v>
                </c:pt>
                <c:pt idx="5">
                  <c:v>252</c:v>
                </c:pt>
                <c:pt idx="6">
                  <c:v>1175</c:v>
                </c:pt>
                <c:pt idx="7">
                  <c:v>886</c:v>
                </c:pt>
                <c:pt idx="8">
                  <c:v>76</c:v>
                </c:pt>
                <c:pt idx="9">
                  <c:v>3143</c:v>
                </c:pt>
                <c:pt idx="10">
                  <c:v>21380</c:v>
                </c:pt>
                <c:pt idx="11">
                  <c:v>785</c:v>
                </c:pt>
                <c:pt idx="12">
                  <c:v>7201</c:v>
                </c:pt>
                <c:pt idx="13">
                  <c:v>3797</c:v>
                </c:pt>
                <c:pt idx="14">
                  <c:v>316</c:v>
                </c:pt>
                <c:pt idx="15">
                  <c:v>259999</c:v>
                </c:pt>
                <c:pt idx="16">
                  <c:v>289</c:v>
                </c:pt>
                <c:pt idx="17">
                  <c:v>40</c:v>
                </c:pt>
                <c:pt idx="18">
                  <c:v>21458</c:v>
                </c:pt>
                <c:pt idx="19">
                  <c:v>164</c:v>
                </c:pt>
                <c:pt idx="20">
                  <c:v>1675</c:v>
                </c:pt>
                <c:pt idx="21">
                  <c:v>136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E233-4CEF-B854-1015740AB0AD}"/>
            </c:ext>
          </c:extLst>
        </c:ser>
        <c:ser>
          <c:idx val="1"/>
          <c:order val="1"/>
          <c:tx>
            <c:strRef>
              <c:f>'bis März'!$C$1</c:f>
              <c:strCache>
                <c:ptCount val="1"/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E233-4CEF-B854-1015740AB0AD}"/>
              </c:ext>
            </c:extLst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E233-4CEF-B854-1015740AB0AD}"/>
              </c:ext>
            </c:extLst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E233-4CEF-B854-1015740AB0AD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E233-4CEF-B854-1015740AB0AD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E233-4CEF-B854-1015740AB0AD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E233-4CEF-B854-1015740AB0AD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A-E233-4CEF-B854-1015740AB0AD}"/>
              </c:ext>
            </c:extLst>
          </c:dPt>
          <c:dPt>
            <c:idx val="7"/>
            <c:bubble3D val="0"/>
            <c:spPr>
              <a:gradFill>
                <a:gsLst>
                  <a:gs pos="100000">
                    <a:schemeClr val="accent2">
                      <a:lumMod val="60000"/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C-E233-4CEF-B854-1015740AB0AD}"/>
              </c:ext>
            </c:extLst>
          </c:dPt>
          <c:dPt>
            <c:idx val="8"/>
            <c:bubble3D val="0"/>
            <c:spPr>
              <a:gradFill>
                <a:gsLst>
                  <a:gs pos="100000">
                    <a:schemeClr val="accent3">
                      <a:lumMod val="60000"/>
                      <a:lumMod val="60000"/>
                      <a:lumOff val="40000"/>
                    </a:schemeClr>
                  </a:gs>
                  <a:gs pos="0">
                    <a:schemeClr val="accent3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E-E233-4CEF-B854-1015740AB0AD}"/>
              </c:ext>
            </c:extLst>
          </c:dPt>
          <c:dPt>
            <c:idx val="9"/>
            <c:bubble3D val="0"/>
            <c:spPr>
              <a:gradFill>
                <a:gsLst>
                  <a:gs pos="100000">
                    <a:schemeClr val="accent4">
                      <a:lumMod val="60000"/>
                      <a:lumMod val="60000"/>
                      <a:lumOff val="40000"/>
                    </a:schemeClr>
                  </a:gs>
                  <a:gs pos="0">
                    <a:schemeClr val="accent4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0-E233-4CEF-B854-1015740AB0AD}"/>
              </c:ext>
            </c:extLst>
          </c:dPt>
          <c:dPt>
            <c:idx val="10"/>
            <c:bubble3D val="0"/>
            <c:spPr>
              <a:gradFill>
                <a:gsLst>
                  <a:gs pos="100000">
                    <a:schemeClr val="accent5">
                      <a:lumMod val="60000"/>
                      <a:lumMod val="60000"/>
                      <a:lumOff val="40000"/>
                    </a:schemeClr>
                  </a:gs>
                  <a:gs pos="0">
                    <a:schemeClr val="accent5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2-E233-4CEF-B854-1015740AB0AD}"/>
              </c:ext>
            </c:extLst>
          </c:dPt>
          <c:dPt>
            <c:idx val="11"/>
            <c:bubble3D val="0"/>
            <c:spPr>
              <a:gradFill>
                <a:gsLst>
                  <a:gs pos="100000">
                    <a:schemeClr val="accent6">
                      <a:lumMod val="60000"/>
                      <a:lumMod val="60000"/>
                      <a:lumOff val="40000"/>
                    </a:schemeClr>
                  </a:gs>
                  <a:gs pos="0">
                    <a:schemeClr val="accent6">
                      <a:lumMod val="6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4-E233-4CEF-B854-1015740AB0AD}"/>
              </c:ext>
            </c:extLst>
          </c:dPt>
          <c:dPt>
            <c:idx val="12"/>
            <c:bubble3D val="0"/>
            <c:spPr>
              <a:gradFill>
                <a:gsLst>
                  <a:gs pos="100000">
                    <a:schemeClr val="accent1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6-E233-4CEF-B854-1015740AB0AD}"/>
              </c:ext>
            </c:extLst>
          </c:dPt>
          <c:dPt>
            <c:idx val="13"/>
            <c:bubble3D val="0"/>
            <c:spPr>
              <a:gradFill>
                <a:gsLst>
                  <a:gs pos="100000">
                    <a:schemeClr val="accent2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8-E233-4CEF-B854-1015740AB0AD}"/>
              </c:ext>
            </c:extLst>
          </c:dPt>
          <c:dPt>
            <c:idx val="14"/>
            <c:bubble3D val="0"/>
            <c:spPr>
              <a:gradFill>
                <a:gsLst>
                  <a:gs pos="100000">
                    <a:schemeClr val="accent3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A-E233-4CEF-B854-1015740AB0AD}"/>
              </c:ext>
            </c:extLst>
          </c:dPt>
          <c:dPt>
            <c:idx val="15"/>
            <c:bubble3D val="0"/>
            <c:spPr>
              <a:gradFill>
                <a:gsLst>
                  <a:gs pos="100000">
                    <a:schemeClr val="accent4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C-E233-4CEF-B854-1015740AB0AD}"/>
              </c:ext>
            </c:extLst>
          </c:dPt>
          <c:dPt>
            <c:idx val="16"/>
            <c:bubble3D val="0"/>
            <c:spPr>
              <a:gradFill>
                <a:gsLst>
                  <a:gs pos="100000">
                    <a:schemeClr val="accent5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5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E-E233-4CEF-B854-1015740AB0AD}"/>
              </c:ext>
            </c:extLst>
          </c:dPt>
          <c:dPt>
            <c:idx val="17"/>
            <c:bubble3D val="0"/>
            <c:spPr>
              <a:gradFill>
                <a:gsLst>
                  <a:gs pos="100000">
                    <a:schemeClr val="accent6">
                      <a:lumMod val="80000"/>
                      <a:lumOff val="20000"/>
                      <a:lumMod val="60000"/>
                      <a:lumOff val="40000"/>
                    </a:schemeClr>
                  </a:gs>
                  <a:gs pos="0">
                    <a:schemeClr val="accent6">
                      <a:lumMod val="80000"/>
                      <a:lumOff val="2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0-E233-4CEF-B854-1015740AB0AD}"/>
              </c:ext>
            </c:extLst>
          </c:dPt>
          <c:dPt>
            <c:idx val="18"/>
            <c:bubble3D val="0"/>
            <c:spPr>
              <a:gradFill>
                <a:gsLst>
                  <a:gs pos="100000">
                    <a:schemeClr val="accent1">
                      <a:lumMod val="80000"/>
                      <a:lumMod val="60000"/>
                      <a:lumOff val="40000"/>
                    </a:schemeClr>
                  </a:gs>
                  <a:gs pos="0">
                    <a:schemeClr val="accent1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2-E233-4CEF-B854-1015740AB0AD}"/>
              </c:ext>
            </c:extLst>
          </c:dPt>
          <c:dPt>
            <c:idx val="19"/>
            <c:bubble3D val="0"/>
            <c:spPr>
              <a:gradFill>
                <a:gsLst>
                  <a:gs pos="100000">
                    <a:schemeClr val="accent2">
                      <a:lumMod val="80000"/>
                      <a:lumMod val="60000"/>
                      <a:lumOff val="40000"/>
                    </a:schemeClr>
                  </a:gs>
                  <a:gs pos="0">
                    <a:schemeClr val="accent2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4-E233-4CEF-B854-1015740AB0AD}"/>
              </c:ext>
            </c:extLst>
          </c:dPt>
          <c:dPt>
            <c:idx val="20"/>
            <c:bubble3D val="0"/>
            <c:spPr>
              <a:gradFill>
                <a:gsLst>
                  <a:gs pos="100000">
                    <a:schemeClr val="accent3">
                      <a:lumMod val="80000"/>
                      <a:lumMod val="60000"/>
                      <a:lumOff val="40000"/>
                    </a:schemeClr>
                  </a:gs>
                  <a:gs pos="0">
                    <a:schemeClr val="accent3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6-E233-4CEF-B854-1015740AB0AD}"/>
              </c:ext>
            </c:extLst>
          </c:dPt>
          <c:dPt>
            <c:idx val="21"/>
            <c:bubble3D val="0"/>
            <c:spPr>
              <a:gradFill>
                <a:gsLst>
                  <a:gs pos="100000">
                    <a:schemeClr val="accent4">
                      <a:lumMod val="80000"/>
                      <a:lumMod val="60000"/>
                      <a:lumOff val="40000"/>
                    </a:schemeClr>
                  </a:gs>
                  <a:gs pos="0">
                    <a:schemeClr val="accent4">
                      <a:lumMod val="80000"/>
                    </a:schemeClr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58-E233-4CEF-B854-1015740AB0A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'bis März'!$A$2:$A$23</c:f>
              <c:strCache>
                <c:ptCount val="22"/>
                <c:pt idx="0">
                  <c:v>Aufgabe</c:v>
                </c:pt>
                <c:pt idx="1">
                  <c:v>BBB</c:v>
                </c:pt>
                <c:pt idx="2">
                  <c:v>Buch</c:v>
                </c:pt>
                <c:pt idx="3">
                  <c:v>Chat</c:v>
                </c:pt>
                <c:pt idx="4">
                  <c:v>Abstimmung</c:v>
                </c:pt>
                <c:pt idx="5">
                  <c:v>Etherpad</c:v>
                </c:pt>
                <c:pt idx="6">
                  <c:v>Feedback</c:v>
                </c:pt>
                <c:pt idx="7">
                  <c:v>Glossar</c:v>
                </c:pt>
                <c:pt idx="8">
                  <c:v>Gruppenverwaltung</c:v>
                </c:pt>
                <c:pt idx="9">
                  <c:v>H5P</c:v>
                </c:pt>
                <c:pt idx="10">
                  <c:v>Textfeld</c:v>
                </c:pt>
                <c:pt idx="11">
                  <c:v>Lektion</c:v>
                </c:pt>
                <c:pt idx="12">
                  <c:v>Textseite</c:v>
                </c:pt>
                <c:pt idx="13">
                  <c:v>Test</c:v>
                </c:pt>
                <c:pt idx="14">
                  <c:v>Reservierung(Planer</c:v>
                </c:pt>
                <c:pt idx="15">
                  <c:v>Datei</c:v>
                </c:pt>
                <c:pt idx="16">
                  <c:v>Lernpaket</c:v>
                </c:pt>
                <c:pt idx="17">
                  <c:v>Studentquiz</c:v>
                </c:pt>
                <c:pt idx="18">
                  <c:v>Link/URL</c:v>
                </c:pt>
                <c:pt idx="19">
                  <c:v>Vimp</c:v>
                </c:pt>
                <c:pt idx="20">
                  <c:v>Wiki/Ou Wiki</c:v>
                </c:pt>
                <c:pt idx="21">
                  <c:v>gegenseitige Beurteilung</c:v>
                </c:pt>
              </c:strCache>
            </c:strRef>
          </c:cat>
          <c:val>
            <c:numRef>
              <c:f>'bis März'!$C$2:$C$23</c:f>
              <c:numCache>
                <c:formatCode>0.00%</c:formatCode>
                <c:ptCount val="22"/>
                <c:pt idx="0">
                  <c:v>1.4430250755177057E-2</c:v>
                </c:pt>
                <c:pt idx="1">
                  <c:v>0</c:v>
                </c:pt>
                <c:pt idx="2">
                  <c:v>2.007739806626148E-3</c:v>
                </c:pt>
                <c:pt idx="3">
                  <c:v>1.2343657119287647E-3</c:v>
                </c:pt>
                <c:pt idx="4">
                  <c:v>3.4119445354296321E-3</c:v>
                </c:pt>
                <c:pt idx="5">
                  <c:v>7.6427557593623753E-4</c:v>
                </c:pt>
                <c:pt idx="6">
                  <c:v>3.56358651478206E-3</c:v>
                </c:pt>
                <c:pt idx="7">
                  <c:v>2.6870958741250259E-3</c:v>
                </c:pt>
                <c:pt idx="8">
                  <c:v>2.304958086156907E-4</c:v>
                </c:pt>
                <c:pt idx="9">
                  <c:v>9.5322148220936299E-3</c:v>
                </c:pt>
                <c:pt idx="10">
                  <c:v>6.4842110371098258E-2</c:v>
                </c:pt>
                <c:pt idx="11">
                  <c:v>2.380779075833121E-3</c:v>
                </c:pt>
                <c:pt idx="12">
                  <c:v>2.1839477866336693E-2</c:v>
                </c:pt>
                <c:pt idx="13">
                  <c:v>1.1515691912023389E-2</c:v>
                </c:pt>
                <c:pt idx="14">
                  <c:v>9.5837730950734559E-4</c:v>
                </c:pt>
                <c:pt idx="15">
                  <c:v>0.78853525979303907</c:v>
                </c:pt>
                <c:pt idx="16">
                  <c:v>8.7649064065703432E-4</c:v>
                </c:pt>
                <c:pt idx="17">
                  <c:v>1.2131358348194247E-4</c:v>
                </c:pt>
                <c:pt idx="18">
                  <c:v>6.5078671858888035E-2</c:v>
                </c:pt>
                <c:pt idx="19">
                  <c:v>4.9738569227596413E-4</c:v>
                </c:pt>
                <c:pt idx="20">
                  <c:v>5.0800063083063412E-3</c:v>
                </c:pt>
                <c:pt idx="21">
                  <c:v>4.1246618383860439E-4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59-E233-4CEF-B854-1015740AB0A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3399896683501442"/>
          <c:y val="6.1757618256611323E-2"/>
          <c:w val="0.19664214955053708"/>
          <c:h val="0.86637605407745788"/>
        </c:manualLayout>
      </c:layout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000" dirty="0" err="1" smtClean="0"/>
              <a:t>Moodlenutzung</a:t>
            </a:r>
            <a:endParaRPr lang="de-DE" sz="2000" dirty="0" smtClean="0"/>
          </a:p>
          <a:p>
            <a:pPr>
              <a:defRPr/>
            </a:pPr>
            <a:r>
              <a:rPr lang="de-DE" sz="2000" dirty="0" smtClean="0"/>
              <a:t>im </a:t>
            </a:r>
          </a:p>
          <a:p>
            <a:pPr>
              <a:defRPr/>
            </a:pPr>
            <a:r>
              <a:rPr lang="de-DE" sz="2000" dirty="0" smtClean="0"/>
              <a:t>Sommersemester 2020</a:t>
            </a:r>
            <a:endParaRPr lang="de-DE" sz="2000" dirty="0"/>
          </a:p>
        </c:rich>
      </c:tx>
      <c:layout>
        <c:manualLayout>
          <c:xMode val="edge"/>
          <c:yMode val="edge"/>
          <c:x val="2.5714426622167816E-2"/>
          <c:y val="8.67658352122566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26993340920275594"/>
          <c:y val="0.14751981184568205"/>
          <c:w val="0.4243258899278215"/>
          <c:h val="0.76086035988557787"/>
        </c:manualLayout>
      </c:layout>
      <c:pieChart>
        <c:varyColors val="1"/>
        <c:ser>
          <c:idx val="2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0D1-4DE4-9E92-D3B91515DF60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0D1-4DE4-9E92-D3B91515DF60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0D1-4DE4-9E92-D3B91515DF60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20D1-4DE4-9E92-D3B91515DF60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20D1-4DE4-9E92-D3B91515DF60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20D1-4DE4-9E92-D3B91515DF60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20D1-4DE4-9E92-D3B91515DF60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20D1-4DE4-9E92-D3B91515DF60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0D1-4DE4-9E92-D3B91515DF60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0D1-4DE4-9E92-D3B91515DF60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0D1-4DE4-9E92-D3B91515DF60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6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6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0D1-4DE4-9E92-D3B91515DF60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20D1-4DE4-9E92-D3B91515DF60}"/>
              </c:ext>
            </c:extLst>
          </c:dPt>
          <c:dPt>
            <c:idx val="13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20D1-4DE4-9E92-D3B91515DF60}"/>
              </c:ext>
            </c:extLst>
          </c:dPt>
          <c:dPt>
            <c:idx val="14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20D1-4DE4-9E92-D3B91515DF60}"/>
              </c:ext>
            </c:extLst>
          </c:dPt>
          <c:dPt>
            <c:idx val="15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F-20D1-4DE4-9E92-D3B91515DF60}"/>
              </c:ext>
            </c:extLst>
          </c:dPt>
          <c:dPt>
            <c:idx val="16"/>
            <c:bubble3D val="0"/>
            <c:spPr>
              <a:gradFill rotWithShape="1">
                <a:gsLst>
                  <a:gs pos="0">
                    <a:schemeClr val="accent5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5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5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1-20D1-4DE4-9E92-D3B91515DF60}"/>
              </c:ext>
            </c:extLst>
          </c:dPt>
          <c:dPt>
            <c:idx val="17"/>
            <c:bubble3D val="0"/>
            <c:spPr>
              <a:gradFill rotWithShape="1">
                <a:gsLst>
                  <a:gs pos="0">
                    <a:schemeClr val="accent6">
                      <a:lumMod val="80000"/>
                      <a:lumOff val="2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6">
                      <a:lumMod val="80000"/>
                      <a:lumOff val="2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6">
                      <a:lumMod val="80000"/>
                      <a:lumOff val="2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3-20D1-4DE4-9E92-D3B91515DF60}"/>
              </c:ext>
            </c:extLst>
          </c:dPt>
          <c:dPt>
            <c:idx val="18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5-20D1-4DE4-9E92-D3B91515DF60}"/>
              </c:ext>
            </c:extLst>
          </c:dPt>
          <c:dPt>
            <c:idx val="19"/>
            <c:bubble3D val="0"/>
            <c:spPr>
              <a:gradFill rotWithShape="1">
                <a:gsLst>
                  <a:gs pos="0">
                    <a:schemeClr val="accent2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7-20D1-4DE4-9E92-D3B91515DF60}"/>
              </c:ext>
            </c:extLst>
          </c:dPt>
          <c:dPt>
            <c:idx val="20"/>
            <c:bubble3D val="0"/>
            <c:spPr>
              <a:gradFill rotWithShape="1">
                <a:gsLst>
                  <a:gs pos="0">
                    <a:schemeClr val="accent3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9-20D1-4DE4-9E92-D3B91515DF60}"/>
              </c:ext>
            </c:extLst>
          </c:dPt>
          <c:dPt>
            <c:idx val="21"/>
            <c:bubble3D val="0"/>
            <c:spPr>
              <a:gradFill rotWithShape="1">
                <a:gsLst>
                  <a:gs pos="0">
                    <a:schemeClr val="accent4">
                      <a:lumMod val="80000"/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lumMod val="80000"/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80000"/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B-20D1-4DE4-9E92-D3B91515DF60}"/>
              </c:ext>
            </c:extLst>
          </c:dPt>
          <c:dLbls>
            <c:dLbl>
              <c:idx val="15"/>
              <c:layout>
                <c:manualLayout>
                  <c:x val="7.599117249015748E-2"/>
                  <c:y val="-0.1777273613048242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F-20D1-4DE4-9E92-D3B91515DF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'12.08.2020'!$A$27:$A$48</c:f>
              <c:strCache>
                <c:ptCount val="22"/>
                <c:pt idx="0">
                  <c:v>Aufgabe</c:v>
                </c:pt>
                <c:pt idx="1">
                  <c:v>BBB</c:v>
                </c:pt>
                <c:pt idx="2">
                  <c:v>Buch</c:v>
                </c:pt>
                <c:pt idx="3">
                  <c:v>Chat</c:v>
                </c:pt>
                <c:pt idx="4">
                  <c:v>Abstimmung</c:v>
                </c:pt>
                <c:pt idx="5">
                  <c:v>Etherpad</c:v>
                </c:pt>
                <c:pt idx="6">
                  <c:v>Feedback</c:v>
                </c:pt>
                <c:pt idx="7">
                  <c:v>Glossar</c:v>
                </c:pt>
                <c:pt idx="8">
                  <c:v>Gruppenverwaltung</c:v>
                </c:pt>
                <c:pt idx="9">
                  <c:v>H5P</c:v>
                </c:pt>
                <c:pt idx="10">
                  <c:v>Textfeld</c:v>
                </c:pt>
                <c:pt idx="11">
                  <c:v>Lektion</c:v>
                </c:pt>
                <c:pt idx="12">
                  <c:v>Textseite</c:v>
                </c:pt>
                <c:pt idx="13">
                  <c:v>Test</c:v>
                </c:pt>
                <c:pt idx="14">
                  <c:v>Reservierung(Planer</c:v>
                </c:pt>
                <c:pt idx="15">
                  <c:v>Datei</c:v>
                </c:pt>
                <c:pt idx="16">
                  <c:v>Lernpaket</c:v>
                </c:pt>
                <c:pt idx="17">
                  <c:v>Studentquiz</c:v>
                </c:pt>
                <c:pt idx="18">
                  <c:v>Link/URL</c:v>
                </c:pt>
                <c:pt idx="19">
                  <c:v>Vimp</c:v>
                </c:pt>
                <c:pt idx="20">
                  <c:v>Wiki/Ou Wiki</c:v>
                </c:pt>
                <c:pt idx="21">
                  <c:v>gegenseitige Beurteilung</c:v>
                </c:pt>
              </c:strCache>
            </c:strRef>
          </c:cat>
          <c:val>
            <c:numRef>
              <c:f>'12.08.2020'!$B$27:$B$48</c:f>
              <c:numCache>
                <c:formatCode>General</c:formatCode>
                <c:ptCount val="22"/>
                <c:pt idx="0">
                  <c:v>4577</c:v>
                </c:pt>
                <c:pt idx="1">
                  <c:v>878</c:v>
                </c:pt>
                <c:pt idx="2">
                  <c:v>120</c:v>
                </c:pt>
                <c:pt idx="3">
                  <c:v>327</c:v>
                </c:pt>
                <c:pt idx="4">
                  <c:v>540</c:v>
                </c:pt>
                <c:pt idx="5">
                  <c:v>628</c:v>
                </c:pt>
                <c:pt idx="6">
                  <c:v>281</c:v>
                </c:pt>
                <c:pt idx="7">
                  <c:v>118</c:v>
                </c:pt>
                <c:pt idx="8">
                  <c:v>95</c:v>
                </c:pt>
                <c:pt idx="9">
                  <c:v>1122</c:v>
                </c:pt>
                <c:pt idx="10">
                  <c:v>6729</c:v>
                </c:pt>
                <c:pt idx="11">
                  <c:v>211</c:v>
                </c:pt>
                <c:pt idx="12">
                  <c:v>1571</c:v>
                </c:pt>
                <c:pt idx="13">
                  <c:v>1480</c:v>
                </c:pt>
                <c:pt idx="14">
                  <c:v>39</c:v>
                </c:pt>
                <c:pt idx="15">
                  <c:v>33554</c:v>
                </c:pt>
                <c:pt idx="16">
                  <c:v>87</c:v>
                </c:pt>
                <c:pt idx="17">
                  <c:v>16</c:v>
                </c:pt>
                <c:pt idx="18">
                  <c:v>7882</c:v>
                </c:pt>
                <c:pt idx="19">
                  <c:v>1462</c:v>
                </c:pt>
                <c:pt idx="20">
                  <c:v>156</c:v>
                </c:pt>
                <c:pt idx="2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20D1-4DE4-9E92-D3B91515DF6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43789490354067"/>
          <c:y val="6.2101662426245381E-2"/>
          <c:w val="0.1482933479176497"/>
          <c:h val="0.925503218257717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 smtClean="0"/>
              <a:t>Zuwachs </a:t>
            </a:r>
            <a:r>
              <a:rPr lang="de-DE" dirty="0" err="1" smtClean="0"/>
              <a:t>Moodleaktivitäten</a:t>
            </a:r>
            <a:r>
              <a:rPr lang="de-DE" dirty="0" smtClean="0"/>
              <a:t> im Sommer 2020</a:t>
            </a:r>
            <a:endParaRPr lang="de-DE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Tabelle2!$B$26</c:f>
              <c:strCache>
                <c:ptCount val="1"/>
                <c:pt idx="0">
                  <c:v>bis März 2020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Tabelle2!$A$27:$A$47</c:f>
              <c:strCache>
                <c:ptCount val="21"/>
                <c:pt idx="0">
                  <c:v>Wiki/Ou Wiki</c:v>
                </c:pt>
                <c:pt idx="1">
                  <c:v>Reservierung(Planer</c:v>
                </c:pt>
                <c:pt idx="2">
                  <c:v>Datei</c:v>
                </c:pt>
                <c:pt idx="3">
                  <c:v>Glossar</c:v>
                </c:pt>
                <c:pt idx="4">
                  <c:v>Buch</c:v>
                </c:pt>
                <c:pt idx="5">
                  <c:v>Textseite</c:v>
                </c:pt>
                <c:pt idx="6">
                  <c:v>Feedback</c:v>
                </c:pt>
                <c:pt idx="7">
                  <c:v>Lektion</c:v>
                </c:pt>
                <c:pt idx="8">
                  <c:v>Lernpaket</c:v>
                </c:pt>
                <c:pt idx="9">
                  <c:v>Textfeld</c:v>
                </c:pt>
                <c:pt idx="10">
                  <c:v>H5P</c:v>
                </c:pt>
                <c:pt idx="11">
                  <c:v>Link/URL</c:v>
                </c:pt>
                <c:pt idx="12">
                  <c:v>gegenseitige Beurteilung</c:v>
                </c:pt>
                <c:pt idx="13">
                  <c:v>Test</c:v>
                </c:pt>
                <c:pt idx="14">
                  <c:v>Studentquiz</c:v>
                </c:pt>
                <c:pt idx="15">
                  <c:v>Abstimmung</c:v>
                </c:pt>
                <c:pt idx="16">
                  <c:v>Chat</c:v>
                </c:pt>
                <c:pt idx="17">
                  <c:v>Aufgabe</c:v>
                </c:pt>
                <c:pt idx="18">
                  <c:v>BBB</c:v>
                </c:pt>
                <c:pt idx="19">
                  <c:v>Gruppenverwaltung</c:v>
                </c:pt>
                <c:pt idx="20">
                  <c:v>Etherpad</c:v>
                </c:pt>
              </c:strCache>
            </c:strRef>
          </c:cat>
          <c:val>
            <c:numRef>
              <c:f>Tabelle2!$B$27:$B$47</c:f>
              <c:numCache>
                <c:formatCode>General</c:formatCode>
                <c:ptCount val="21"/>
                <c:pt idx="0">
                  <c:v>1675</c:v>
                </c:pt>
                <c:pt idx="1">
                  <c:v>316</c:v>
                </c:pt>
                <c:pt idx="2">
                  <c:v>259999</c:v>
                </c:pt>
                <c:pt idx="3">
                  <c:v>886</c:v>
                </c:pt>
                <c:pt idx="4">
                  <c:v>662</c:v>
                </c:pt>
                <c:pt idx="5">
                  <c:v>7201</c:v>
                </c:pt>
                <c:pt idx="6">
                  <c:v>1175</c:v>
                </c:pt>
                <c:pt idx="7">
                  <c:v>785</c:v>
                </c:pt>
                <c:pt idx="8">
                  <c:v>289</c:v>
                </c:pt>
                <c:pt idx="9">
                  <c:v>21380</c:v>
                </c:pt>
                <c:pt idx="10">
                  <c:v>3143</c:v>
                </c:pt>
                <c:pt idx="11">
                  <c:v>21458</c:v>
                </c:pt>
                <c:pt idx="12">
                  <c:v>136</c:v>
                </c:pt>
                <c:pt idx="13">
                  <c:v>3797</c:v>
                </c:pt>
                <c:pt idx="14">
                  <c:v>40</c:v>
                </c:pt>
                <c:pt idx="15">
                  <c:v>1125</c:v>
                </c:pt>
                <c:pt idx="16">
                  <c:v>407</c:v>
                </c:pt>
                <c:pt idx="17">
                  <c:v>4758</c:v>
                </c:pt>
                <c:pt idx="18">
                  <c:v>0</c:v>
                </c:pt>
                <c:pt idx="19">
                  <c:v>76</c:v>
                </c:pt>
                <c:pt idx="20">
                  <c:v>252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56-41D3-BFC6-63E9BB0755A2}"/>
            </c:ext>
          </c:extLst>
        </c:ser>
        <c:ser>
          <c:idx val="1"/>
          <c:order val="1"/>
          <c:tx>
            <c:strRef>
              <c:f>Tabelle2!$D$26</c:f>
              <c:strCache>
                <c:ptCount val="1"/>
                <c:pt idx="0">
                  <c:v>Anteil Sommersemester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Tabelle2!$A$27:$A$47</c:f>
              <c:strCache>
                <c:ptCount val="21"/>
                <c:pt idx="0">
                  <c:v>Wiki/Ou Wiki</c:v>
                </c:pt>
                <c:pt idx="1">
                  <c:v>Reservierung(Planer</c:v>
                </c:pt>
                <c:pt idx="2">
                  <c:v>Datei</c:v>
                </c:pt>
                <c:pt idx="3">
                  <c:v>Glossar</c:v>
                </c:pt>
                <c:pt idx="4">
                  <c:v>Buch</c:v>
                </c:pt>
                <c:pt idx="5">
                  <c:v>Textseite</c:v>
                </c:pt>
                <c:pt idx="6">
                  <c:v>Feedback</c:v>
                </c:pt>
                <c:pt idx="7">
                  <c:v>Lektion</c:v>
                </c:pt>
                <c:pt idx="8">
                  <c:v>Lernpaket</c:v>
                </c:pt>
                <c:pt idx="9">
                  <c:v>Textfeld</c:v>
                </c:pt>
                <c:pt idx="10">
                  <c:v>H5P</c:v>
                </c:pt>
                <c:pt idx="11">
                  <c:v>Link/URL</c:v>
                </c:pt>
                <c:pt idx="12">
                  <c:v>gegenseitige Beurteilung</c:v>
                </c:pt>
                <c:pt idx="13">
                  <c:v>Test</c:v>
                </c:pt>
                <c:pt idx="14">
                  <c:v>Studentquiz</c:v>
                </c:pt>
                <c:pt idx="15">
                  <c:v>Abstimmung</c:v>
                </c:pt>
                <c:pt idx="16">
                  <c:v>Chat</c:v>
                </c:pt>
                <c:pt idx="17">
                  <c:v>Aufgabe</c:v>
                </c:pt>
                <c:pt idx="18">
                  <c:v>BBB</c:v>
                </c:pt>
                <c:pt idx="19">
                  <c:v>Gruppenverwaltung</c:v>
                </c:pt>
                <c:pt idx="20">
                  <c:v>Etherpad</c:v>
                </c:pt>
              </c:strCache>
            </c:strRef>
          </c:cat>
          <c:val>
            <c:numRef>
              <c:f>Tabelle2!$D$27:$D$47</c:f>
              <c:numCache>
                <c:formatCode>General</c:formatCode>
                <c:ptCount val="21"/>
                <c:pt idx="0">
                  <c:v>156</c:v>
                </c:pt>
                <c:pt idx="1">
                  <c:v>39</c:v>
                </c:pt>
                <c:pt idx="2">
                  <c:v>33554</c:v>
                </c:pt>
                <c:pt idx="3">
                  <c:v>118</c:v>
                </c:pt>
                <c:pt idx="4">
                  <c:v>120</c:v>
                </c:pt>
                <c:pt idx="5">
                  <c:v>1571</c:v>
                </c:pt>
                <c:pt idx="6">
                  <c:v>281</c:v>
                </c:pt>
                <c:pt idx="7">
                  <c:v>211</c:v>
                </c:pt>
                <c:pt idx="8">
                  <c:v>87</c:v>
                </c:pt>
                <c:pt idx="9">
                  <c:v>6729</c:v>
                </c:pt>
                <c:pt idx="10">
                  <c:v>1122</c:v>
                </c:pt>
                <c:pt idx="11">
                  <c:v>7882</c:v>
                </c:pt>
                <c:pt idx="12">
                  <c:v>53</c:v>
                </c:pt>
                <c:pt idx="13">
                  <c:v>1480</c:v>
                </c:pt>
                <c:pt idx="14">
                  <c:v>16</c:v>
                </c:pt>
                <c:pt idx="15">
                  <c:v>540</c:v>
                </c:pt>
                <c:pt idx="16">
                  <c:v>327</c:v>
                </c:pt>
                <c:pt idx="17">
                  <c:v>4577</c:v>
                </c:pt>
                <c:pt idx="18">
                  <c:v>878</c:v>
                </c:pt>
                <c:pt idx="19">
                  <c:v>95</c:v>
                </c:pt>
                <c:pt idx="20">
                  <c:v>628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B56-41D3-BFC6-63E9BB0755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410190904"/>
        <c:axId val="410193856"/>
      </c:barChart>
      <c:catAx>
        <c:axId val="410190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10193856"/>
        <c:crosses val="autoZero"/>
        <c:auto val="1"/>
        <c:lblAlgn val="ctr"/>
        <c:lblOffset val="100"/>
        <c:noMultiLvlLbl val="0"/>
      </c:catAx>
      <c:valAx>
        <c:axId val="410193856"/>
        <c:scaling>
          <c:orientation val="minMax"/>
        </c:scaling>
        <c:delete val="1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410190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>
      <cs:styleClr val="auto"/>
    </cs:lnRef>
    <cs:fillRef idx="0">
      <cs:styleClr val="auto"/>
    </cs:fillRef>
    <cs:effectRef idx="0"/>
    <cs:fontRef idx="minor">
      <a:schemeClr val="tx1"/>
    </cs:fontRef>
    <cs:spPr>
      <a:pattFill prst="ltDn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ln>
        <a:solidFill>
          <a:schemeClr val="phClr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0147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157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09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166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5622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009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85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0510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9531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115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56917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42822F-4132-47F9-864E-F991CA3385E8}" type="datetimeFigureOut">
              <a:rPr lang="de-DE" smtClean="0"/>
              <a:t>12.08.2020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8D779-930B-4C2F-9C85-CC6836DB196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229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oodle.hwr-berlin.de/" TargetMode="External"/><Relationship Id="rId2" Type="http://schemas.openxmlformats.org/officeDocument/2006/relationships/hyperlink" Target="https://moodle-test.hwr-berlin.de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err="1" smtClean="0"/>
              <a:t>Moodlenutzung</a:t>
            </a:r>
            <a:r>
              <a:rPr lang="de-DE" dirty="0" smtClean="0"/>
              <a:t> im </a:t>
            </a:r>
            <a:r>
              <a:rPr lang="de-DE" dirty="0" err="1" smtClean="0"/>
              <a:t>Coronasemester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Sommer 2020</a:t>
            </a: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215704" y="4990832"/>
            <a:ext cx="707136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dirty="0" smtClean="0"/>
              <a:t>Datenquellen: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Werte März: </a:t>
            </a:r>
            <a:r>
              <a:rPr lang="de-DE" dirty="0" smtClean="0">
                <a:hlinkClick r:id="rId2"/>
              </a:rPr>
              <a:t>https://moodle-test.hwr-berlin.de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sz="1000" dirty="0" smtClean="0"/>
              <a:t>(</a:t>
            </a:r>
            <a:r>
              <a:rPr lang="de-DE" altLang="de-DE" sz="1000" dirty="0" smtClean="0">
                <a:latin typeface="Arial" panose="020B0604020202020204" pitchFamily="34" charset="0"/>
              </a:rPr>
              <a:t>Website-Administration -&gt;</a:t>
            </a:r>
            <a:r>
              <a:rPr lang="de-DE" altLang="de-DE" sz="1000" dirty="0" err="1" smtClean="0">
                <a:latin typeface="Arial" panose="020B0604020202020204" pitchFamily="34" charset="0"/>
              </a:rPr>
              <a:t>Plugins</a:t>
            </a:r>
            <a:r>
              <a:rPr lang="de-DE" altLang="de-DE" sz="1000" dirty="0" smtClean="0">
                <a:latin typeface="Arial" panose="020B0604020202020204" pitchFamily="34" charset="0"/>
              </a:rPr>
              <a:t>-&gt;Aktivitäten-&gt;Übersicht )</a:t>
            </a:r>
            <a:r>
              <a:rPr lang="de-DE" sz="1000" dirty="0" smtClean="0"/>
              <a:t> Zugriff, 3.6.20 auf alte Werte nach Synchronisation im März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de-DE" dirty="0" smtClean="0"/>
              <a:t>Werte nach Sommersemester 2020: </a:t>
            </a:r>
            <a:r>
              <a:rPr lang="de-DE" dirty="0" smtClean="0"/>
              <a:t> </a:t>
            </a:r>
            <a:r>
              <a:rPr lang="de-DE" dirty="0" smtClean="0">
                <a:hlinkClick r:id="rId3"/>
              </a:rPr>
              <a:t>https://moodle.hwr-berlin.de</a:t>
            </a:r>
            <a:r>
              <a:rPr lang="de-DE" dirty="0" smtClean="0"/>
              <a:t> </a:t>
            </a:r>
            <a:br>
              <a:rPr lang="de-DE" dirty="0" smtClean="0"/>
            </a:br>
            <a:r>
              <a:rPr lang="de-DE" sz="900" dirty="0"/>
              <a:t>(</a:t>
            </a:r>
            <a:r>
              <a:rPr lang="de-DE" altLang="de-DE" sz="900" dirty="0">
                <a:latin typeface="Arial" panose="020B0604020202020204" pitchFamily="34" charset="0"/>
              </a:rPr>
              <a:t>Website-Administration -&gt;</a:t>
            </a:r>
            <a:r>
              <a:rPr lang="de-DE" altLang="de-DE" sz="900" dirty="0" err="1">
                <a:latin typeface="Arial" panose="020B0604020202020204" pitchFamily="34" charset="0"/>
              </a:rPr>
              <a:t>Plugins</a:t>
            </a:r>
            <a:r>
              <a:rPr lang="de-DE" altLang="de-DE" sz="900" dirty="0">
                <a:latin typeface="Arial" panose="020B0604020202020204" pitchFamily="34" charset="0"/>
              </a:rPr>
              <a:t>-&gt;Aktivitäten-&gt;Übersicht )</a:t>
            </a:r>
            <a:r>
              <a:rPr lang="de-DE" sz="900" dirty="0"/>
              <a:t> Zugriff, </a:t>
            </a:r>
            <a:r>
              <a:rPr lang="de-DE" sz="900" dirty="0" smtClean="0"/>
              <a:t>12.0820</a:t>
            </a:r>
          </a:p>
          <a:p>
            <a:pPr marL="285750" lvl="0" indent="-28575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de-DE" altLang="de-DE" sz="9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200" dirty="0" smtClean="0"/>
              <a:t>Zahlen </a:t>
            </a:r>
            <a:r>
              <a:rPr lang="de-DE" altLang="de-DE" sz="1200" dirty="0" err="1" smtClean="0"/>
              <a:t>kummuliert</a:t>
            </a:r>
            <a:r>
              <a:rPr lang="de-DE" altLang="de-DE" sz="1200" dirty="0" smtClean="0"/>
              <a:t> seit </a:t>
            </a:r>
            <a:r>
              <a:rPr lang="de-DE" altLang="de-DE" sz="1200" dirty="0" err="1" smtClean="0"/>
              <a:t>Moodlenutzung</a:t>
            </a:r>
            <a:r>
              <a:rPr lang="de-DE" altLang="de-DE" sz="1200" dirty="0" smtClean="0"/>
              <a:t> an der HWR Berlin, abzüglich aller Kurse die jedes Semester automatisch gelöscht werden (5 Jahre nach Erstellung).  </a:t>
            </a:r>
            <a:endParaRPr lang="de-DE" altLang="de-DE" sz="12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25746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4224704"/>
              </p:ext>
            </p:extLst>
          </p:nvPr>
        </p:nvGraphicFramePr>
        <p:xfrm>
          <a:off x="590843" y="281354"/>
          <a:ext cx="10269415" cy="63445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Gerade Verbindung mit Pfeil 5"/>
          <p:cNvCxnSpPr/>
          <p:nvPr/>
        </p:nvCxnSpPr>
        <p:spPr>
          <a:xfrm flipH="1" flipV="1">
            <a:off x="6738426" y="3559126"/>
            <a:ext cx="1460694" cy="928468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mit Pfeil 6"/>
          <p:cNvCxnSpPr/>
          <p:nvPr/>
        </p:nvCxnSpPr>
        <p:spPr>
          <a:xfrm flipH="1" flipV="1">
            <a:off x="5725550" y="2053883"/>
            <a:ext cx="2473570" cy="1181686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mit Pfeil 7"/>
          <p:cNvCxnSpPr/>
          <p:nvPr/>
        </p:nvCxnSpPr>
        <p:spPr>
          <a:xfrm flipH="1" flipV="1">
            <a:off x="4768948" y="2546252"/>
            <a:ext cx="3430173" cy="2743199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649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398481"/>
              </p:ext>
            </p:extLst>
          </p:nvPr>
        </p:nvGraphicFramePr>
        <p:xfrm>
          <a:off x="1055077" y="126613"/>
          <a:ext cx="5556738" cy="6048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2246">
                  <a:extLst>
                    <a:ext uri="{9D8B030D-6E8A-4147-A177-3AD203B41FA5}">
                      <a16:colId xmlns:a16="http://schemas.microsoft.com/office/drawing/2014/main" val="4225617702"/>
                    </a:ext>
                  </a:extLst>
                </a:gridCol>
                <a:gridCol w="1852246">
                  <a:extLst>
                    <a:ext uri="{9D8B030D-6E8A-4147-A177-3AD203B41FA5}">
                      <a16:colId xmlns:a16="http://schemas.microsoft.com/office/drawing/2014/main" val="3598587186"/>
                    </a:ext>
                  </a:extLst>
                </a:gridCol>
                <a:gridCol w="1852246">
                  <a:extLst>
                    <a:ext uri="{9D8B030D-6E8A-4147-A177-3AD203B41FA5}">
                      <a16:colId xmlns:a16="http://schemas.microsoft.com/office/drawing/2014/main" val="2231638861"/>
                    </a:ext>
                  </a:extLst>
                </a:gridCol>
              </a:tblGrid>
              <a:tr h="252000">
                <a:tc>
                  <a:txBody>
                    <a:bodyPr/>
                    <a:lstStyle/>
                    <a:p>
                      <a:pPr algn="l" fontAlgn="b"/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März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81099385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Aufgabe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4758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1,44%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44275046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BBB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0,00%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66580838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 dirty="0">
                          <a:effectLst/>
                          <a:latin typeface="+mn-lt"/>
                        </a:rPr>
                        <a:t>Buch</a:t>
                      </a:r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662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0,20%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84809992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Chat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407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0,12%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4962373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Abstimmung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1125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0,34%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15990457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Etherpad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252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0,08%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212502667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Feedback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1175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0,36%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19586308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Glossar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886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0,27%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44585767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Gruppenverwaltung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76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0,02%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67233390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H5P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3143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0,95%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71504676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Textfeld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21380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6,48%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46207151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Lektion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785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0,24%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2956967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Textseite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7201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2,18%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4024984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Test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3797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1,15%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82422203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Reservierung(Planer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316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0,10%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186444096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Datei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259999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78,85%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93686923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Lernpaket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289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0,09%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2045522524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Studentquiz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40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0,01%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62209930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Link/URL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21458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6,51%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1546621256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Vimp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164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0,05%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1590184157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Wiki/Ou Wiki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1675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0,51%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4064892229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gegenseitige Beurteilung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136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0,04%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3090906508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algn="l" fontAlgn="b"/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400" u="none" strike="noStrike">
                          <a:effectLst/>
                          <a:latin typeface="+mn-lt"/>
                        </a:rPr>
                        <a:t>329724</a:t>
                      </a:r>
                      <a:endParaRPr lang="de-DE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987" marR="7987" marT="7987" marB="0" anchor="b"/>
                </a:tc>
                <a:extLst>
                  <a:ext uri="{0D108BD9-81ED-4DB2-BD59-A6C34878D82A}">
                    <a16:rowId xmlns:a16="http://schemas.microsoft.com/office/drawing/2014/main" val="1101627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787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50503531"/>
              </p:ext>
            </p:extLst>
          </p:nvPr>
        </p:nvGraphicFramePr>
        <p:xfrm>
          <a:off x="196948" y="1"/>
          <a:ext cx="11704320" cy="6527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27362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113080"/>
              </p:ext>
            </p:extLst>
          </p:nvPr>
        </p:nvGraphicFramePr>
        <p:xfrm>
          <a:off x="1519311" y="295428"/>
          <a:ext cx="9467556" cy="52472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77926">
                  <a:extLst>
                    <a:ext uri="{9D8B030D-6E8A-4147-A177-3AD203B41FA5}">
                      <a16:colId xmlns:a16="http://schemas.microsoft.com/office/drawing/2014/main" val="2450759797"/>
                    </a:ext>
                  </a:extLst>
                </a:gridCol>
                <a:gridCol w="1577926">
                  <a:extLst>
                    <a:ext uri="{9D8B030D-6E8A-4147-A177-3AD203B41FA5}">
                      <a16:colId xmlns:a16="http://schemas.microsoft.com/office/drawing/2014/main" val="4113828699"/>
                    </a:ext>
                  </a:extLst>
                </a:gridCol>
                <a:gridCol w="1577926">
                  <a:extLst>
                    <a:ext uri="{9D8B030D-6E8A-4147-A177-3AD203B41FA5}">
                      <a16:colId xmlns:a16="http://schemas.microsoft.com/office/drawing/2014/main" val="3008237048"/>
                    </a:ext>
                  </a:extLst>
                </a:gridCol>
                <a:gridCol w="1577926">
                  <a:extLst>
                    <a:ext uri="{9D8B030D-6E8A-4147-A177-3AD203B41FA5}">
                      <a16:colId xmlns:a16="http://schemas.microsoft.com/office/drawing/2014/main" val="607035061"/>
                    </a:ext>
                  </a:extLst>
                </a:gridCol>
                <a:gridCol w="1577926">
                  <a:extLst>
                    <a:ext uri="{9D8B030D-6E8A-4147-A177-3AD203B41FA5}">
                      <a16:colId xmlns:a16="http://schemas.microsoft.com/office/drawing/2014/main" val="789072770"/>
                    </a:ext>
                  </a:extLst>
                </a:gridCol>
                <a:gridCol w="1577926">
                  <a:extLst>
                    <a:ext uri="{9D8B030D-6E8A-4147-A177-3AD203B41FA5}">
                      <a16:colId xmlns:a16="http://schemas.microsoft.com/office/drawing/2014/main" val="1111801461"/>
                    </a:ext>
                  </a:extLst>
                </a:gridCol>
              </a:tblGrid>
              <a:tr h="396869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Anteil Sommersemester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Anteil gesamt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bis März 2020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Zuwachs um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gesamt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467638699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Aufgabe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4577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7,4%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4758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96%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9335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764925386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BBB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878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1,4%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100%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878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500071946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Buch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120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662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18%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782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311061633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Chat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327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0,5%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407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734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39575294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Abstimmung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540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1125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48%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1665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925759128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Etherpad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628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1,0%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252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249%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564449711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Feedback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281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0,5%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1175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1456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4149983772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Glossar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118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886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1004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501898813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Gruppenverwaltung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95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125%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171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987514993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H5P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1122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1,8%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3143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36%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4265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750605208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Textfeld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6729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10,9%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21380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28109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098616330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Lektion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211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785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27%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996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026343677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Textseite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1571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2,5%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7201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8772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191543446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Test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1480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2,4%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3797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5277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437374844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Reservierung(Planer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316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355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041982974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Datei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33554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54,2%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259999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293553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60192839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Lernpaket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289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376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959007691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Studentquiz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40%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700005537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Link/URL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7882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12,7%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21458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37%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29340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250094760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Vimp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1462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2,4%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164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891%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1626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989625448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Wiki/Ou Wiki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1675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1831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968440452"/>
                  </a:ext>
                </a:extLst>
              </a:tr>
              <a:tr h="396869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gegenseitige Beurteilung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53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0,1%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136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39%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189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781501378"/>
                  </a:ext>
                </a:extLst>
              </a:tr>
              <a:tr h="202432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  <a:latin typeface="+mn-lt"/>
                        </a:rPr>
                        <a:t>61926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4183261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893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6280467"/>
              </p:ext>
            </p:extLst>
          </p:nvPr>
        </p:nvGraphicFramePr>
        <p:xfrm>
          <a:off x="1477108" y="351691"/>
          <a:ext cx="9186203" cy="6091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988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8715882"/>
              </p:ext>
            </p:extLst>
          </p:nvPr>
        </p:nvGraphicFramePr>
        <p:xfrm>
          <a:off x="1308294" y="534574"/>
          <a:ext cx="9383152" cy="4569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9927">
                  <a:extLst>
                    <a:ext uri="{9D8B030D-6E8A-4147-A177-3AD203B41FA5}">
                      <a16:colId xmlns:a16="http://schemas.microsoft.com/office/drawing/2014/main" val="1256880387"/>
                    </a:ext>
                  </a:extLst>
                </a:gridCol>
                <a:gridCol w="1959927">
                  <a:extLst>
                    <a:ext uri="{9D8B030D-6E8A-4147-A177-3AD203B41FA5}">
                      <a16:colId xmlns:a16="http://schemas.microsoft.com/office/drawing/2014/main" val="104259516"/>
                    </a:ext>
                  </a:extLst>
                </a:gridCol>
                <a:gridCol w="1959927">
                  <a:extLst>
                    <a:ext uri="{9D8B030D-6E8A-4147-A177-3AD203B41FA5}">
                      <a16:colId xmlns:a16="http://schemas.microsoft.com/office/drawing/2014/main" val="339427898"/>
                    </a:ext>
                  </a:extLst>
                </a:gridCol>
                <a:gridCol w="1543444">
                  <a:extLst>
                    <a:ext uri="{9D8B030D-6E8A-4147-A177-3AD203B41FA5}">
                      <a16:colId xmlns:a16="http://schemas.microsoft.com/office/drawing/2014/main" val="1449678723"/>
                    </a:ext>
                  </a:extLst>
                </a:gridCol>
                <a:gridCol w="1959927">
                  <a:extLst>
                    <a:ext uri="{9D8B030D-6E8A-4147-A177-3AD203B41FA5}">
                      <a16:colId xmlns:a16="http://schemas.microsoft.com/office/drawing/2014/main" val="28467464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bis März 2020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gesamt 12.08.20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Anteil Sommersemester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Zuwachs um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0702569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Aufgabe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4758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9335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4577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96%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4691068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BBB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878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878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100%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9645170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Buch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662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782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120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18%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5598885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Chat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407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734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327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280682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Abstimmung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1125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1665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540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48%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1864383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Etherpad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252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628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249%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6783562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Feedback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1175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1456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281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24%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461658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Glossar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886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1004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118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6158001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Gruppenverwaltung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171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95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125%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381736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H5P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3143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4265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1122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36%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172038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Textfeld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21380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28109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6729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07588104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Lektion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785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996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211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27%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2323274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Textseite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7201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8772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1571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9737802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Test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3797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5277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1480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5390036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Reservierung(Planer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316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355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12%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614294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Datei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259999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293553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33554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13%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17338214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Lernpaket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289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376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87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171481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Studentquiz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40%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27940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Link/URL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21458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29340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7882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37%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40512296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Vimp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164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1626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1462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891%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6552080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Wiki/Ou Wiki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1675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1831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156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9052644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u="none" strike="noStrike">
                          <a:effectLst/>
                        </a:rPr>
                        <a:t>gegenseitige Beurteilung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136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189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53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39%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3199858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329724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391650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61926</a:t>
                      </a:r>
                      <a:endParaRPr lang="de-D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19%</a:t>
                      </a:r>
                      <a:endParaRPr lang="de-D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20" marR="7520" marT="7520" marB="0" anchor="b"/>
                </a:tc>
                <a:extLst>
                  <a:ext uri="{0D108BD9-81ED-4DB2-BD59-A6C34878D82A}">
                    <a16:rowId xmlns:a16="http://schemas.microsoft.com/office/drawing/2014/main" val="4020567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979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525</Words>
  <Application>Microsoft Office PowerPoint</Application>
  <PresentationFormat>Breitbild</PresentationFormat>
  <Paragraphs>340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</vt:lpstr>
      <vt:lpstr>Moodlenutzung im Coronasemester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HWR 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Moodlenutzung im Coronasemester</dc:title>
  <dc:creator>Mey, Susanne</dc:creator>
  <cp:lastModifiedBy>Mey, Susanne</cp:lastModifiedBy>
  <cp:revision>11</cp:revision>
  <dcterms:created xsi:type="dcterms:W3CDTF">2020-08-12T07:33:04Z</dcterms:created>
  <dcterms:modified xsi:type="dcterms:W3CDTF">2020-08-12T11:30:16Z</dcterms:modified>
</cp:coreProperties>
</file>