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8" r:id="rId2"/>
    <p:sldId id="259" r:id="rId3"/>
    <p:sldId id="256" r:id="rId4"/>
    <p:sldId id="257" r:id="rId5"/>
    <p:sldId id="261" r:id="rId6"/>
  </p:sldIdLst>
  <p:sldSz cx="12192000" cy="6858000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3445D"/>
    <a:srgbClr val="AE4132"/>
    <a:srgbClr val="12AAB5"/>
    <a:srgbClr val="56517E"/>
    <a:srgbClr val="F2931E"/>
    <a:srgbClr val="10739E"/>
    <a:srgbClr val="D1D1D1"/>
    <a:srgbClr val="1565C0"/>
    <a:srgbClr val="FF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349" autoAdjust="0"/>
  </p:normalViewPr>
  <p:slideViewPr>
    <p:cSldViewPr snapToGrid="0">
      <p:cViewPr varScale="1">
        <p:scale>
          <a:sx n="95" d="100"/>
          <a:sy n="95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C17C-C1B1-455B-9C78-DCDD46C5EC78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D371-924D-4DBA-BD5B-FD4649846E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0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Es handelt sich um Lernmaterial (unabhängig der Form), das in Bildungskontexten eingesetzt werden kann. </a:t>
            </a:r>
          </a:p>
          <a:p>
            <a:r>
              <a:rPr lang="de-DE" dirty="0" smtClean="0"/>
              <a:t>Die Lernmaterialien werden in einem digitalen Format zur Verfügung gestellt. </a:t>
            </a:r>
          </a:p>
          <a:p>
            <a:r>
              <a:rPr lang="de-DE" dirty="0" smtClean="0"/>
              <a:t>Das Lernmaterial kann genutzt, weitergegeben, bearbeitet und in anderen </a:t>
            </a:r>
            <a:r>
              <a:rPr lang="de-DE" dirty="0" err="1" smtClean="0"/>
              <a:t>Bildunsgzusammenhängen</a:t>
            </a:r>
            <a:r>
              <a:rPr lang="de-DE" dirty="0" smtClean="0"/>
              <a:t> wiederverwendet werden. </a:t>
            </a:r>
          </a:p>
          <a:p>
            <a:r>
              <a:rPr lang="de-DE" dirty="0" smtClean="0"/>
              <a:t>OER-Material muss nicht </a:t>
            </a:r>
            <a:r>
              <a:rPr lang="de-DE" dirty="0" smtClean="0"/>
              <a:t>zwingend kostenlos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54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Dozenten leisten zudem „…wertvolle </a:t>
            </a:r>
            <a:r>
              <a:rPr lang="de-DE" dirty="0" smtClean="0"/>
              <a:t>Bildungsarbeit, indem der richtige und nachhaltige Umgang mit dem Urheberrecht und Quellen unterschiedlichen Ursprungs nicht nur thematisiert, sondern vorgelebt </a:t>
            </a:r>
            <a:r>
              <a:rPr lang="de-DE" dirty="0" smtClean="0"/>
              <a:t>wird“ (Zitat http://www.kompetenzlabor.de/oer-stolpersteine-und-hoehenfluege-teil-2/)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D371-924D-4DBA-BD5B-FD4649846E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21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Vernetzung in</a:t>
            </a:r>
            <a:r>
              <a:rPr lang="de-DE" baseline="0" dirty="0" smtClean="0"/>
              <a:t> OER Szene und Fachforen helfen fachspezifisches Material zu entdecken.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D371-924D-4DBA-BD5B-FD4649846E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18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Ideen</a:t>
            </a:r>
            <a:r>
              <a:rPr lang="de-DE" baseline="0" dirty="0" smtClean="0"/>
              <a:t> holen immer erlaubt. 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1201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1194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6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1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7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36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8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51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79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91686" cy="743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91" y="9227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74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0C76FD-6EAB-4DCE-9E2C-BF60ED69935D}" type="datetimeFigureOut">
              <a:rPr lang="de-DE" smtClean="0"/>
              <a:t>31.10.2019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955D8E-3A25-41A4-AC7C-84DFB8C353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59491" y="76362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open-educational-resources.de/5rs-auf-deutsch/www.opencontent.org/definition/&#8222;%3e%3cbr%20/%3ewww.opencontent.org/definition/%3c/a%3e%20unter%20%20%3ca%20href=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open-educational-resources.de/5rs-auf-deuts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edutags.d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blog.hwr-berlin.de/oer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imoox.at/" TargetMode="External"/><Relationship Id="rId5" Type="http://schemas.openxmlformats.org/officeDocument/2006/relationships/hyperlink" Target="https://www.wikimedia.de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oerhoernchen.de/" TargetMode="External"/><Relationship Id="rId9" Type="http://schemas.openxmlformats.org/officeDocument/2006/relationships/hyperlink" Target="https://de.wikibooks.org/" TargetMode="Externa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hyperlink" Target="https://blog.hwr-berlin.de/elerner/bilder-woher-nehmen-und-nicht-stehl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hwr-berlin.de/course/view.php?id=32555" TargetMode="External"/><Relationship Id="rId11" Type="http://schemas.openxmlformats.org/officeDocument/2006/relationships/hyperlink" Target="https://creativecommons.org/licenses/by-sa/3.0/de/" TargetMode="External"/><Relationship Id="rId5" Type="http://schemas.openxmlformats.org/officeDocument/2006/relationships/hyperlink" Target="https://www.photosforclass.com/" TargetMode="External"/><Relationship Id="rId10" Type="http://schemas.openxmlformats.org/officeDocument/2006/relationships/hyperlink" Target="https://foter.com/blog/how-to-attribute-creative-commons-photos/" TargetMode="External"/><Relationship Id="rId4" Type="http://schemas.openxmlformats.org/officeDocument/2006/relationships/hyperlink" Target="http://ccmixer.edu-sharing.org/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/" TargetMode="External"/><Relationship Id="rId13" Type="http://schemas.openxmlformats.org/officeDocument/2006/relationships/hyperlink" Target="https://creativecommons.org/choose" TargetMode="External"/><Relationship Id="rId3" Type="http://schemas.openxmlformats.org/officeDocument/2006/relationships/hyperlink" Target="http://www.freepik.com/" TargetMode="External"/><Relationship Id="rId7" Type="http://schemas.openxmlformats.org/officeDocument/2006/relationships/image" Target="../media/image17.jpg"/><Relationship Id="rId12" Type="http://schemas.openxmlformats.org/officeDocument/2006/relationships/hyperlink" Target="https://bildungsmaterialspende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er.schule/oer-tools" TargetMode="External"/><Relationship Id="rId11" Type="http://schemas.openxmlformats.org/officeDocument/2006/relationships/hyperlink" Target="https://blog.hwr-berlin.de/oer" TargetMode="External"/><Relationship Id="rId5" Type="http://schemas.openxmlformats.org/officeDocument/2006/relationships/hyperlink" Target="http://creativecommons.org/licenses/by/3.0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hyperlink" Target="https://www.flaticon.com/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ie"/>
          <p:cNvSpPr/>
          <p:nvPr/>
        </p:nvSpPr>
        <p:spPr>
          <a:xfrm flipH="1" flipV="1">
            <a:off x="1344005" y="2637555"/>
            <a:ext cx="2013343" cy="2257720"/>
          </a:xfrm>
          <a:prstGeom prst="line">
            <a:avLst/>
          </a:prstGeom>
          <a:ln w="25400">
            <a:solidFill>
              <a:srgbClr val="1565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Linie"/>
          <p:cNvSpPr/>
          <p:nvPr/>
        </p:nvSpPr>
        <p:spPr>
          <a:xfrm flipV="1">
            <a:off x="1379876" y="2599233"/>
            <a:ext cx="2021765" cy="2250286"/>
          </a:xfrm>
          <a:prstGeom prst="line">
            <a:avLst/>
          </a:prstGeom>
          <a:ln w="25400">
            <a:solidFill>
              <a:srgbClr val="1565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Linie"/>
          <p:cNvSpPr/>
          <p:nvPr/>
        </p:nvSpPr>
        <p:spPr>
          <a:xfrm flipH="1" flipV="1">
            <a:off x="912902" y="3745636"/>
            <a:ext cx="3011842" cy="45605"/>
          </a:xfrm>
          <a:prstGeom prst="line">
            <a:avLst/>
          </a:prstGeom>
          <a:ln w="25400">
            <a:solidFill>
              <a:srgbClr val="1565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Richtungspfeil 49"/>
          <p:cNvSpPr/>
          <p:nvPr/>
        </p:nvSpPr>
        <p:spPr>
          <a:xfrm rot="10800000">
            <a:off x="6457877" y="4751419"/>
            <a:ext cx="4554712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189" name="Werkzeuge zur Wissens-vermittlung"/>
          <p:cNvSpPr/>
          <p:nvPr/>
        </p:nvSpPr>
        <p:spPr>
          <a:xfrm>
            <a:off x="1538851" y="2843815"/>
            <a:ext cx="1793007" cy="174332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 b="1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539750"/>
            <a:r>
              <a:rPr lang="de-DE" sz="1700" dirty="0" smtClean="0">
                <a:latin typeface="Arial Narrow" panose="020B0606020202030204" pitchFamily="34" charset="0"/>
              </a:rPr>
              <a:t>Open </a:t>
            </a:r>
            <a:r>
              <a:rPr lang="de-DE" sz="1700" dirty="0" err="1" smtClean="0">
                <a:latin typeface="Arial Narrow" panose="020B0606020202030204" pitchFamily="34" charset="0"/>
              </a:rPr>
              <a:t>Eductional</a:t>
            </a:r>
            <a:r>
              <a:rPr lang="de-DE" sz="1700" dirty="0" smtClean="0">
                <a:latin typeface="Arial Narrow" panose="020B0606020202030204" pitchFamily="34" charset="0"/>
              </a:rPr>
              <a:t> Resources</a:t>
            </a:r>
            <a:endParaRPr sz="1700" dirty="0">
              <a:latin typeface="Arial Narrow" panose="020B0606020202030204" pitchFamily="34" charset="0"/>
            </a:endParaRPr>
          </a:p>
        </p:txBody>
      </p:sp>
      <p:sp>
        <p:nvSpPr>
          <p:cNvPr id="190" name="Oval"/>
          <p:cNvSpPr/>
          <p:nvPr/>
        </p:nvSpPr>
        <p:spPr>
          <a:xfrm>
            <a:off x="231019" y="3349184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" name="Texte"/>
          <p:cNvSpPr/>
          <p:nvPr/>
        </p:nvSpPr>
        <p:spPr>
          <a:xfrm>
            <a:off x="200284" y="4089194"/>
            <a:ext cx="634195" cy="22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Texte</a:t>
            </a:r>
            <a:endParaRPr dirty="0"/>
          </a:p>
        </p:txBody>
      </p:sp>
      <p:sp>
        <p:nvSpPr>
          <p:cNvPr id="202" name="Videos"/>
          <p:cNvSpPr/>
          <p:nvPr/>
        </p:nvSpPr>
        <p:spPr>
          <a:xfrm>
            <a:off x="3268306" y="2670647"/>
            <a:ext cx="709684" cy="21068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Videos</a:t>
            </a:r>
          </a:p>
        </p:txBody>
      </p:sp>
      <p:sp>
        <p:nvSpPr>
          <p:cNvPr id="204" name="Audios"/>
          <p:cNvSpPr/>
          <p:nvPr/>
        </p:nvSpPr>
        <p:spPr>
          <a:xfrm>
            <a:off x="3647238" y="4073517"/>
            <a:ext cx="1226276" cy="3960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smtClean="0"/>
              <a:t>Audio</a:t>
            </a:r>
            <a:r>
              <a:rPr lang="de-DE" dirty="0" err="1" smtClean="0"/>
              <a:t>daten</a:t>
            </a:r>
            <a:endParaRPr dirty="0"/>
          </a:p>
        </p:txBody>
      </p:sp>
      <p:sp>
        <p:nvSpPr>
          <p:cNvPr id="206" name="OER"/>
          <p:cNvSpPr/>
          <p:nvPr/>
        </p:nvSpPr>
        <p:spPr>
          <a:xfrm>
            <a:off x="3044310" y="5405461"/>
            <a:ext cx="1328963" cy="3960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smtClean="0"/>
              <a:t>Lerneinheiten</a:t>
            </a:r>
            <a:endParaRPr dirty="0"/>
          </a:p>
        </p:txBody>
      </p:sp>
      <p:sp>
        <p:nvSpPr>
          <p:cNvPr id="208" name="Kombinationen"/>
          <p:cNvSpPr/>
          <p:nvPr/>
        </p:nvSpPr>
        <p:spPr>
          <a:xfrm>
            <a:off x="517381" y="5509545"/>
            <a:ext cx="1334789" cy="2417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 smtClean="0"/>
              <a:t>Kombinationen</a:t>
            </a:r>
            <a:r>
              <a:rPr lang="de-DE" dirty="0" smtClean="0"/>
              <a:t>, Spiele</a:t>
            </a:r>
            <a:endParaRPr dirty="0"/>
          </a:p>
        </p:txBody>
      </p:sp>
      <p:pic>
        <p:nvPicPr>
          <p:cNvPr id="209" name="text-document.png" descr="text-docum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901" y="3474987"/>
            <a:ext cx="442120" cy="44212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Oval"/>
          <p:cNvSpPr/>
          <p:nvPr/>
        </p:nvSpPr>
        <p:spPr>
          <a:xfrm>
            <a:off x="3261154" y="4762321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Oval"/>
          <p:cNvSpPr/>
          <p:nvPr/>
        </p:nvSpPr>
        <p:spPr>
          <a:xfrm>
            <a:off x="841284" y="4734654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Oval"/>
          <p:cNvSpPr/>
          <p:nvPr/>
        </p:nvSpPr>
        <p:spPr>
          <a:xfrm>
            <a:off x="3901958" y="3420810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Oval"/>
          <p:cNvSpPr/>
          <p:nvPr/>
        </p:nvSpPr>
        <p:spPr>
          <a:xfrm>
            <a:off x="3207909" y="1958905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Oval"/>
          <p:cNvSpPr/>
          <p:nvPr/>
        </p:nvSpPr>
        <p:spPr>
          <a:xfrm>
            <a:off x="850037" y="2060720"/>
            <a:ext cx="716836" cy="708200"/>
          </a:xfrm>
          <a:prstGeom prst="ellipse">
            <a:avLst/>
          </a:prstGeom>
          <a:solidFill>
            <a:srgbClr val="1565C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11" name="video-camera.png" descr="video-camer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4970" y="2064399"/>
            <a:ext cx="530845" cy="530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peaker.png" descr="speak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5995" y="3571814"/>
            <a:ext cx="406191" cy="406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mortarboard.png" descr="mortarboard.png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3337185" y="4877634"/>
            <a:ext cx="564773" cy="56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hare.png" descr="shar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5702" y="4798857"/>
            <a:ext cx="531020" cy="53102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el 1"/>
          <p:cNvSpPr txBox="1">
            <a:spLocks noGrp="1"/>
          </p:cNvSpPr>
          <p:nvPr>
            <p:ph type="title" idx="4294967295"/>
          </p:nvPr>
        </p:nvSpPr>
        <p:spPr>
          <a:xfrm>
            <a:off x="77637" y="12973"/>
            <a:ext cx="9985773" cy="81379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Was sind OER?</a:t>
            </a:r>
            <a:endParaRPr dirty="0"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50610" y="999684"/>
            <a:ext cx="6899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Arial Narrow" panose="020B0606020202030204" pitchFamily="34" charset="0"/>
              </a:rPr>
              <a:t>Offene </a:t>
            </a:r>
            <a:r>
              <a:rPr lang="de-DE" sz="2800" dirty="0" smtClean="0">
                <a:latin typeface="Arial Narrow" panose="020B0606020202030204" pitchFamily="34" charset="0"/>
              </a:rPr>
              <a:t>Bildungsmaterialien</a:t>
            </a:r>
            <a:r>
              <a:rPr lang="de-DE" sz="2200" dirty="0" smtClean="0">
                <a:latin typeface="Arial Narrow" panose="020B0606020202030204" pitchFamily="34" charset="0"/>
              </a:rPr>
              <a:t>: </a:t>
            </a:r>
            <a:br>
              <a:rPr lang="de-DE" sz="2200" dirty="0" smtClean="0">
                <a:latin typeface="Arial Narrow" panose="020B0606020202030204" pitchFamily="34" charset="0"/>
              </a:rPr>
            </a:br>
            <a:r>
              <a:rPr lang="de-DE" sz="2200" dirty="0" smtClean="0">
                <a:latin typeface="Arial Narrow" panose="020B0606020202030204" pitchFamily="34" charset="0"/>
              </a:rPr>
              <a:t>d.h. frei verfügbar, aber mit…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66438" y="2059391"/>
            <a:ext cx="282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5R </a:t>
            </a:r>
            <a:r>
              <a:rPr lang="de-DE" dirty="0" smtClean="0"/>
              <a:t>(in deutsch 5V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OER</a:t>
            </a:r>
            <a:endParaRPr lang="de-DE" dirty="0"/>
          </a:p>
        </p:txBody>
      </p:sp>
      <p:sp>
        <p:nvSpPr>
          <p:cNvPr id="51" name="Richtungspfeil 50"/>
          <p:cNvSpPr/>
          <p:nvPr/>
        </p:nvSpPr>
        <p:spPr>
          <a:xfrm rot="10800000">
            <a:off x="8274222" y="2111230"/>
            <a:ext cx="2733834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52" name="Richtungspfeil 51"/>
          <p:cNvSpPr/>
          <p:nvPr/>
        </p:nvSpPr>
        <p:spPr>
          <a:xfrm rot="10800000">
            <a:off x="7842201" y="2770629"/>
            <a:ext cx="3176901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53" name="Richtungspfeil 52"/>
          <p:cNvSpPr/>
          <p:nvPr/>
        </p:nvSpPr>
        <p:spPr>
          <a:xfrm rot="10800000">
            <a:off x="7248595" y="3429791"/>
            <a:ext cx="3763993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54" name="Richtungspfeil 53"/>
          <p:cNvSpPr/>
          <p:nvPr/>
        </p:nvSpPr>
        <p:spPr>
          <a:xfrm rot="10800000">
            <a:off x="6800973" y="4089194"/>
            <a:ext cx="4211616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55" name="Richtungspfeil 54"/>
          <p:cNvSpPr/>
          <p:nvPr/>
        </p:nvSpPr>
        <p:spPr>
          <a:xfrm>
            <a:off x="6717381" y="3424917"/>
            <a:ext cx="1620000" cy="612535"/>
          </a:xfrm>
          <a:prstGeom prst="homePlate">
            <a:avLst/>
          </a:prstGeom>
          <a:solidFill>
            <a:srgbClr val="1565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9322791" y="2814968"/>
            <a:ext cx="1696311" cy="492443"/>
          </a:xfrm>
          <a:prstGeom prst="rect">
            <a:avLst/>
          </a:prstGeom>
          <a:solidFill>
            <a:srgbClr val="1565C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 smtClean="0">
                <a:solidFill>
                  <a:srgbClr val="FFFFFF"/>
                </a:solidFill>
              </a:rPr>
              <a:t>Vermische</a:t>
            </a:r>
            <a:r>
              <a:rPr lang="de-DE" sz="1300" dirty="0">
                <a:solidFill>
                  <a:srgbClr val="FFFFFF"/>
                </a:solidFill>
              </a:rPr>
              <a:t> </a:t>
            </a:r>
            <a:r>
              <a:rPr lang="de-DE" sz="1300" dirty="0" smtClean="0">
                <a:solidFill>
                  <a:srgbClr val="FFFFFF"/>
                </a:solidFill>
              </a:rPr>
              <a:t>die </a:t>
            </a:r>
          </a:p>
          <a:p>
            <a:pPr algn="r"/>
            <a:r>
              <a:rPr lang="de-DE" sz="1300" dirty="0" smtClean="0">
                <a:solidFill>
                  <a:srgbClr val="FFFFFF"/>
                </a:solidFill>
              </a:rPr>
              <a:t>Inhalte mehrerer OER</a:t>
            </a:r>
            <a:endParaRPr lang="de-DE" sz="1300" dirty="0">
              <a:solidFill>
                <a:srgbClr val="FFFFFF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7658232" y="4789988"/>
            <a:ext cx="3349824" cy="292388"/>
          </a:xfrm>
          <a:prstGeom prst="rect">
            <a:avLst/>
          </a:prstGeom>
          <a:solidFill>
            <a:srgbClr val="1565C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 smtClean="0">
                <a:solidFill>
                  <a:srgbClr val="FFFFFF"/>
                </a:solidFill>
              </a:rPr>
              <a:t>Vervielfältige</a:t>
            </a:r>
            <a:r>
              <a:rPr lang="de-DE" sz="1300" dirty="0" smtClean="0">
                <a:solidFill>
                  <a:srgbClr val="FFFFFF"/>
                </a:solidFill>
              </a:rPr>
              <a:t> und behalte die Inhalte</a:t>
            </a:r>
            <a:endParaRPr lang="de-DE" sz="1300" dirty="0">
              <a:solidFill>
                <a:srgbClr val="FFFFFF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8159430" y="4099612"/>
            <a:ext cx="2859673" cy="492443"/>
          </a:xfrm>
          <a:prstGeom prst="rect">
            <a:avLst/>
          </a:prstGeom>
          <a:solidFill>
            <a:srgbClr val="1565C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 smtClean="0">
                <a:solidFill>
                  <a:srgbClr val="FFFFFF"/>
                </a:solidFill>
              </a:rPr>
              <a:t>Verwende</a:t>
            </a:r>
            <a:r>
              <a:rPr lang="de-DE" sz="1300" dirty="0" smtClean="0">
                <a:solidFill>
                  <a:srgbClr val="FFFFFF"/>
                </a:solidFill>
              </a:rPr>
              <a:t> die Inhalte in unterschiedlichen Zusammenhängen</a:t>
            </a:r>
            <a:endParaRPr lang="de-DE" sz="1300" dirty="0">
              <a:solidFill>
                <a:srgbClr val="FFFF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8803770" y="3460933"/>
            <a:ext cx="2204286" cy="492443"/>
          </a:xfrm>
          <a:prstGeom prst="rect">
            <a:avLst/>
          </a:prstGeom>
          <a:solidFill>
            <a:srgbClr val="1565C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 smtClean="0">
                <a:solidFill>
                  <a:srgbClr val="FFFFFF"/>
                </a:solidFill>
              </a:rPr>
              <a:t>Verarbeite und verändere</a:t>
            </a:r>
            <a:r>
              <a:rPr lang="de-DE" sz="1300" dirty="0" smtClean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de-DE" sz="1300" dirty="0" smtClean="0">
                <a:solidFill>
                  <a:srgbClr val="FFFFFF"/>
                </a:solidFill>
              </a:rPr>
              <a:t>die Inhalte</a:t>
            </a:r>
            <a:endParaRPr lang="de-DE" sz="1300" dirty="0">
              <a:solidFill>
                <a:srgbClr val="FFFFFF"/>
              </a:solidFill>
            </a:endParaRPr>
          </a:p>
        </p:txBody>
      </p:sp>
      <p:sp>
        <p:nvSpPr>
          <p:cNvPr id="81" name="Richtungspfeil 80"/>
          <p:cNvSpPr/>
          <p:nvPr/>
        </p:nvSpPr>
        <p:spPr>
          <a:xfrm>
            <a:off x="7247360" y="2773631"/>
            <a:ext cx="1620000" cy="612535"/>
          </a:xfrm>
          <a:prstGeom prst="homePlate">
            <a:avLst/>
          </a:prstGeom>
          <a:solidFill>
            <a:srgbClr val="1565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7247360" y="2874159"/>
            <a:ext cx="1361406" cy="369332"/>
          </a:xfrm>
          <a:prstGeom prst="rect">
            <a:avLst/>
          </a:prstGeom>
          <a:solidFill>
            <a:srgbClr val="1565C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Remix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8" name="Richtungspfeil 77"/>
          <p:cNvSpPr/>
          <p:nvPr/>
        </p:nvSpPr>
        <p:spPr>
          <a:xfrm>
            <a:off x="5564044" y="4755550"/>
            <a:ext cx="1620000" cy="612535"/>
          </a:xfrm>
          <a:prstGeom prst="homePlate">
            <a:avLst/>
          </a:prstGeom>
          <a:solidFill>
            <a:srgbClr val="1565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79" name="Richtungspfeil 78"/>
          <p:cNvSpPr/>
          <p:nvPr/>
        </p:nvSpPr>
        <p:spPr>
          <a:xfrm>
            <a:off x="6138791" y="4079389"/>
            <a:ext cx="1620000" cy="612535"/>
          </a:xfrm>
          <a:prstGeom prst="homePlate">
            <a:avLst/>
          </a:prstGeom>
          <a:solidFill>
            <a:srgbClr val="1565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80" name="Richtungspfeil 79"/>
          <p:cNvSpPr/>
          <p:nvPr/>
        </p:nvSpPr>
        <p:spPr>
          <a:xfrm>
            <a:off x="7835056" y="2109737"/>
            <a:ext cx="1620000" cy="612000"/>
          </a:xfrm>
          <a:prstGeom prst="homePlate">
            <a:avLst/>
          </a:prstGeom>
          <a:solidFill>
            <a:srgbClr val="1565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565C0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742747" y="3545669"/>
            <a:ext cx="13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Revise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132364" y="4202339"/>
            <a:ext cx="13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Reuse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90192" y="4849520"/>
            <a:ext cx="13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Retain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490145" y="2180402"/>
            <a:ext cx="1517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 smtClean="0">
                <a:solidFill>
                  <a:srgbClr val="FFFFFF"/>
                </a:solidFill>
              </a:rPr>
              <a:t>Verbreite </a:t>
            </a:r>
            <a:r>
              <a:rPr lang="de-DE" sz="1300" dirty="0" smtClean="0">
                <a:solidFill>
                  <a:srgbClr val="FFFFFF"/>
                </a:solidFill>
              </a:rPr>
              <a:t>Kopien</a:t>
            </a:r>
            <a:r>
              <a:rPr lang="de-DE" sz="1300" b="1" dirty="0" smtClean="0">
                <a:solidFill>
                  <a:srgbClr val="FFFFFF"/>
                </a:solidFill>
              </a:rPr>
              <a:t> </a:t>
            </a:r>
            <a:r>
              <a:rPr lang="de-DE" sz="1300" dirty="0" smtClean="0">
                <a:solidFill>
                  <a:srgbClr val="FFFFFF"/>
                </a:solidFill>
              </a:rPr>
              <a:t>der (neuen) Inhalte</a:t>
            </a:r>
            <a:endParaRPr lang="de-DE" sz="1300" dirty="0">
              <a:solidFill>
                <a:srgbClr val="FFFFFF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842201" y="2238697"/>
            <a:ext cx="1361406" cy="369332"/>
          </a:xfrm>
          <a:prstGeom prst="rect">
            <a:avLst/>
          </a:prstGeom>
          <a:solidFill>
            <a:srgbClr val="1565C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Redistribute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9" name="Bilder"/>
          <p:cNvSpPr/>
          <p:nvPr/>
        </p:nvSpPr>
        <p:spPr>
          <a:xfrm>
            <a:off x="567731" y="2782318"/>
            <a:ext cx="1029449" cy="166307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de-DE" dirty="0" smtClean="0"/>
              <a:t>Infografiken</a:t>
            </a:r>
            <a:endParaRPr dirty="0"/>
          </a:p>
        </p:txBody>
      </p:sp>
      <p:pic>
        <p:nvPicPr>
          <p:cNvPr id="90" name="picture.png" descr="pictur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7395" y="2202303"/>
            <a:ext cx="442120" cy="44212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hteck 26"/>
          <p:cNvSpPr/>
          <p:nvPr/>
        </p:nvSpPr>
        <p:spPr>
          <a:xfrm>
            <a:off x="7556859" y="5399861"/>
            <a:ext cx="3531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200" dirty="0" smtClean="0">
                <a:latin typeface="Arial Narrow" panose="020B0606020202030204" pitchFamily="34" charset="0"/>
              </a:rPr>
              <a:t>…unterschiedlichen Lizenzen</a:t>
            </a:r>
          </a:p>
          <a:p>
            <a:pPr algn="r"/>
            <a:r>
              <a:rPr lang="de-DE" sz="2200" dirty="0" smtClean="0">
                <a:latin typeface="Arial Narrow" panose="020B0606020202030204" pitchFamily="34" charset="0"/>
              </a:rPr>
              <a:t>zur </a:t>
            </a:r>
            <a:r>
              <a:rPr lang="de-DE" sz="2200" dirty="0">
                <a:latin typeface="Arial Narrow" panose="020B0606020202030204" pitchFamily="34" charset="0"/>
              </a:rPr>
              <a:t>Verwendung gekennzeichnet</a:t>
            </a:r>
            <a:endParaRPr lang="de-DE" sz="2200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9591072" y="3483880"/>
            <a:ext cx="351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Angelehnt an „</a:t>
            </a:r>
            <a:r>
              <a:rPr lang="de-DE" sz="800" dirty="0" smtClean="0">
                <a:hlinkClick r:id="rId9"/>
              </a:rPr>
              <a:t>5 V-Freiheiten </a:t>
            </a:r>
            <a:r>
              <a:rPr lang="de-DE" sz="800" dirty="0" err="1">
                <a:hlinkClick r:id="rId9"/>
              </a:rPr>
              <a:t>für</a:t>
            </a:r>
            <a:r>
              <a:rPr lang="de-DE" sz="800" dirty="0">
                <a:hlinkClick r:id="rId9"/>
              </a:rPr>
              <a:t> </a:t>
            </a:r>
            <a:r>
              <a:rPr lang="de-DE" sz="800" dirty="0" err="1" smtClean="0">
                <a:hlinkClick r:id="rId9"/>
              </a:rPr>
              <a:t>Offenheit“Julia</a:t>
            </a:r>
            <a:r>
              <a:rPr lang="de-DE" sz="800" dirty="0" smtClean="0">
                <a:hlinkClick r:id="rId9"/>
              </a:rPr>
              <a:t> </a:t>
            </a:r>
            <a:r>
              <a:rPr lang="de-DE" sz="800" dirty="0" err="1" smtClean="0">
                <a:hlinkClick r:id="rId9"/>
              </a:rPr>
              <a:t>Eggestein</a:t>
            </a:r>
            <a:r>
              <a:rPr lang="de-DE" sz="800" dirty="0" smtClean="0">
                <a:hlinkClick r:id="rId9"/>
              </a:rPr>
              <a:t>, </a:t>
            </a:r>
            <a:r>
              <a:rPr lang="de-DE" sz="800" dirty="0" err="1">
                <a:hlinkClick r:id="rId9"/>
              </a:rPr>
              <a:t>Jöran</a:t>
            </a:r>
            <a:r>
              <a:rPr lang="de-DE" sz="800" dirty="0">
                <a:hlinkClick r:id="rId9"/>
              </a:rPr>
              <a:t> </a:t>
            </a:r>
            <a:r>
              <a:rPr lang="de-DE" sz="800" dirty="0" err="1">
                <a:hlinkClick r:id="rId9"/>
              </a:rPr>
              <a:t>Muuß-Merholz</a:t>
            </a:r>
            <a:r>
              <a:rPr lang="de-DE" sz="800" dirty="0">
                <a:hlinkClick r:id="rId9"/>
              </a:rPr>
              <a:t> </a:t>
            </a:r>
            <a:r>
              <a:rPr lang="de-DE" sz="800" dirty="0" smtClean="0">
                <a:hlinkClick r:id="rId9"/>
              </a:rPr>
              <a:t> </a:t>
            </a:r>
            <a:r>
              <a:rPr lang="de-DE" sz="800" dirty="0" err="1" smtClean="0">
                <a:hlinkClick r:id="rId9"/>
              </a:rPr>
              <a:t>Jo</a:t>
            </a:r>
            <a:r>
              <a:rPr lang="de-DE" sz="800" dirty="0" err="1">
                <a:hlinkClick r:id="rId9"/>
              </a:rPr>
              <a:t>̈rg</a:t>
            </a:r>
            <a:r>
              <a:rPr lang="de-DE" sz="800" dirty="0">
                <a:hlinkClick r:id="rId9"/>
              </a:rPr>
              <a:t> </a:t>
            </a:r>
            <a:r>
              <a:rPr lang="de-DE" sz="800" dirty="0" err="1">
                <a:hlinkClick r:id="rId9"/>
              </a:rPr>
              <a:t>Lohrer</a:t>
            </a:r>
            <a:r>
              <a:rPr lang="de-DE" sz="800" dirty="0">
                <a:hlinkClick r:id="rId9"/>
              </a:rPr>
              <a:t> </a:t>
            </a:r>
            <a:r>
              <a:rPr lang="de-DE" sz="800" dirty="0" smtClean="0"/>
              <a:t>unter </a:t>
            </a:r>
            <a:r>
              <a:rPr lang="de-DE" sz="800" dirty="0"/>
              <a:t>CC BY 4.0 basierend auf „</a:t>
            </a:r>
            <a:r>
              <a:rPr lang="de-DE" sz="800" dirty="0" err="1"/>
              <a:t>Defining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‘Open’ in Open Content and Open Educational Resources“ von David </a:t>
            </a:r>
            <a:r>
              <a:rPr lang="de-DE" sz="800" dirty="0" err="1"/>
              <a:t>Wiley</a:t>
            </a:r>
            <a:r>
              <a:rPr lang="de-DE" sz="800" dirty="0"/>
              <a:t> auf </a:t>
            </a:r>
            <a:r>
              <a:rPr lang="de-DE" sz="800" dirty="0">
                <a:hlinkClick r:id="rId10"/>
              </a:rPr>
              <a:t>CC BY 4.0.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41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748" y="252098"/>
            <a:ext cx="10058400" cy="61917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Warum OER…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747" y="1112488"/>
            <a:ext cx="5758996" cy="4718969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…benutzen?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sz="1200" dirty="0" smtClean="0"/>
          </a:p>
          <a:p>
            <a:r>
              <a:rPr lang="de-DE" sz="2800" dirty="0" smtClean="0"/>
              <a:t>- mehr </a:t>
            </a:r>
            <a:r>
              <a:rPr lang="de-DE" sz="2800" dirty="0"/>
              <a:t>Rechtssicherheit</a:t>
            </a:r>
          </a:p>
          <a:p>
            <a:r>
              <a:rPr lang="de-DE" sz="2800" dirty="0" smtClean="0"/>
              <a:t>- Synergien, weniger Redundanz </a:t>
            </a:r>
          </a:p>
          <a:p>
            <a:r>
              <a:rPr lang="de-DE" sz="2800" dirty="0" smtClean="0"/>
              <a:t>- leichte Zugänglichkeit </a:t>
            </a:r>
          </a:p>
          <a:p>
            <a:r>
              <a:rPr lang="de-DE" sz="2800" dirty="0" smtClean="0"/>
              <a:t>- Anpassung und Individualisierbarkeit</a:t>
            </a:r>
          </a:p>
          <a:p>
            <a:r>
              <a:rPr lang="de-DE" sz="2800" dirty="0" smtClean="0"/>
              <a:t>- aktualisiertes, optimiertes Material</a:t>
            </a:r>
          </a:p>
          <a:p>
            <a:r>
              <a:rPr lang="de-DE" sz="2800" dirty="0" smtClean="0"/>
              <a:t>- Kosten- und Zeitersparnis</a:t>
            </a:r>
          </a:p>
          <a:p>
            <a:r>
              <a:rPr lang="de-DE" sz="2800" dirty="0" smtClean="0"/>
              <a:t>- neue Lehrkonzepte</a:t>
            </a:r>
          </a:p>
          <a:p>
            <a:r>
              <a:rPr lang="de-DE" sz="2800" dirty="0" smtClean="0"/>
              <a:t>- Zusatzangebot zum Niveauausgleich</a:t>
            </a:r>
          </a:p>
          <a:p>
            <a:pPr marL="0" indent="0">
              <a:buNone/>
            </a:pPr>
            <a:endParaRPr lang="de-DE" sz="2800" dirty="0"/>
          </a:p>
          <a:p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98743" y="1109408"/>
            <a:ext cx="5798676" cy="4831110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…produzieren?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sz="1200" dirty="0" smtClean="0"/>
          </a:p>
          <a:p>
            <a:pPr marL="180975" indent="-180975"/>
            <a:r>
              <a:rPr lang="de-DE" sz="2800" dirty="0" smtClean="0"/>
              <a:t>- Kultur des Teilens, Netzwerkbildung</a:t>
            </a:r>
          </a:p>
          <a:p>
            <a:pPr marL="180975" indent="-180975"/>
            <a:r>
              <a:rPr lang="de-DE" sz="2800" dirty="0" smtClean="0"/>
              <a:t>- Sichtbarkeit, Reichweite </a:t>
            </a:r>
          </a:p>
          <a:p>
            <a:pPr marL="180975" indent="-180975"/>
            <a:r>
              <a:rPr lang="de-DE" sz="2800" dirty="0" smtClean="0"/>
              <a:t>- Reputation</a:t>
            </a:r>
          </a:p>
          <a:p>
            <a:pPr marL="180975" indent="-180975"/>
            <a:r>
              <a:rPr lang="de-DE" sz="2800" dirty="0" smtClean="0"/>
              <a:t>- Feedback </a:t>
            </a:r>
          </a:p>
          <a:p>
            <a:pPr marL="180975" indent="-180975"/>
            <a:r>
              <a:rPr lang="de-DE" sz="2800" dirty="0" smtClean="0"/>
              <a:t>- Überarbeitung der eigenen Materialien</a:t>
            </a:r>
          </a:p>
          <a:p>
            <a:pPr marL="180975" indent="-180975"/>
            <a:r>
              <a:rPr lang="de-DE" sz="2800" dirty="0" smtClean="0"/>
              <a:t>- einfache Wiederverwendbarkeit</a:t>
            </a:r>
          </a:p>
          <a:p>
            <a:pPr marL="180975" indent="-180975"/>
            <a:endParaRPr lang="de-DE" sz="2800" dirty="0"/>
          </a:p>
          <a:p>
            <a:pPr marL="180975" indent="-180975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39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0058400" cy="793630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OER finden</a:t>
            </a:r>
            <a:endParaRPr lang="de-DE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0424" y="1138377"/>
            <a:ext cx="10058400" cy="4023360"/>
          </a:xfrm>
        </p:spPr>
        <p:txBody>
          <a:bodyPr/>
          <a:lstStyle/>
          <a:p>
            <a:r>
              <a:rPr lang="de-DE" dirty="0" smtClean="0"/>
              <a:t>Ein paar Beispiele: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1396" r="11372" b="11516"/>
          <a:stretch/>
        </p:blipFill>
        <p:spPr>
          <a:xfrm>
            <a:off x="2106489" y="1834353"/>
            <a:ext cx="1800000" cy="18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86918" y="3743361"/>
            <a:ext cx="2039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ea typeface="Calibri" panose="020F0502020204030204" pitchFamily="34" charset="0"/>
                <a:hlinkClick r:id="rId4"/>
              </a:rPr>
              <a:t>https</a:t>
            </a:r>
            <a:r>
              <a:rPr lang="de-DE" sz="1300" dirty="0">
                <a:hlinkClick r:id="rId4"/>
              </a:rPr>
              <a:t>://</a:t>
            </a:r>
            <a:r>
              <a:rPr lang="de-DE" sz="1300" dirty="0" smtClean="0">
                <a:hlinkClick r:id="rId4"/>
              </a:rPr>
              <a:t>oerhoernchen.de</a:t>
            </a:r>
            <a:endParaRPr lang="de-DE" sz="1300" dirty="0" smtClean="0"/>
          </a:p>
          <a:p>
            <a:r>
              <a:rPr lang="de-DE" sz="1300" dirty="0" smtClean="0"/>
              <a:t>Hilft bei </a:t>
            </a:r>
            <a:r>
              <a:rPr lang="de-DE" sz="1300" dirty="0">
                <a:ea typeface="Calibri" panose="020F0502020204030204" pitchFamily="34" charset="0"/>
              </a:rPr>
              <a:t>der Suche</a:t>
            </a:r>
            <a:r>
              <a:rPr lang="de-DE" sz="1300" dirty="0" smtClean="0"/>
              <a:t>, nutzt Maschinenlesbarkeit von CC-Lizenzen</a:t>
            </a:r>
            <a:endParaRPr lang="de-DE" sz="1300" dirty="0"/>
          </a:p>
        </p:txBody>
      </p:sp>
      <p:sp>
        <p:nvSpPr>
          <p:cNvPr id="8" name="Rechteck 7"/>
          <p:cNvSpPr/>
          <p:nvPr/>
        </p:nvSpPr>
        <p:spPr>
          <a:xfrm>
            <a:off x="30424" y="3743361"/>
            <a:ext cx="20415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ea typeface="Calibri" panose="020F0502020204030204" pitchFamily="34" charset="0"/>
                <a:hlinkClick r:id="rId5"/>
              </a:rPr>
              <a:t>https://</a:t>
            </a:r>
            <a:r>
              <a:rPr lang="de-DE" sz="1300" dirty="0" smtClean="0">
                <a:ea typeface="Calibri" panose="020F0502020204030204" pitchFamily="34" charset="0"/>
                <a:hlinkClick r:id="rId5"/>
              </a:rPr>
              <a:t>www.wikimedia.de</a:t>
            </a:r>
            <a:r>
              <a:rPr lang="de-DE" sz="1300" dirty="0">
                <a:ea typeface="Calibri" panose="020F0502020204030204" pitchFamily="34" charset="0"/>
              </a:rPr>
              <a:t> </a:t>
            </a:r>
            <a:endParaRPr lang="de-DE" sz="1300" dirty="0" smtClean="0">
              <a:ea typeface="Calibri" panose="020F0502020204030204" pitchFamily="34" charset="0"/>
            </a:endParaRPr>
          </a:p>
          <a:p>
            <a:r>
              <a:rPr lang="de-DE" sz="1300" dirty="0" smtClean="0">
                <a:ea typeface="Calibri" panose="020F0502020204030204" pitchFamily="34" charset="0"/>
              </a:rPr>
              <a:t>Sammlung freier Bilder, </a:t>
            </a:r>
            <a:r>
              <a:rPr lang="de-DE" sz="1300" dirty="0">
                <a:ea typeface="Calibri" panose="020F0502020204030204" pitchFamily="34" charset="0"/>
              </a:rPr>
              <a:t>Videos und Audiodateien</a:t>
            </a:r>
            <a:endParaRPr lang="de-DE" sz="13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0375" r="10527" b="10490"/>
          <a:stretch/>
        </p:blipFill>
        <p:spPr>
          <a:xfrm>
            <a:off x="124985" y="1834353"/>
            <a:ext cx="1799998" cy="1800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086531" y="3742856"/>
            <a:ext cx="1885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hlinkClick r:id="rId7"/>
              </a:rPr>
              <a:t>https://</a:t>
            </a:r>
            <a:r>
              <a:rPr lang="de-DE" sz="1300" dirty="0" smtClean="0">
                <a:hlinkClick r:id="rId7"/>
              </a:rPr>
              <a:t>blog.hwr-berlin.de/oer</a:t>
            </a:r>
            <a:endParaRPr lang="de-DE" sz="1300" dirty="0" smtClean="0"/>
          </a:p>
          <a:p>
            <a:r>
              <a:rPr lang="de-DE" sz="1300" dirty="0" smtClean="0"/>
              <a:t>HWR eigene Sammlung</a:t>
            </a:r>
          </a:p>
          <a:p>
            <a:r>
              <a:rPr lang="de-DE" sz="1300" dirty="0" smtClean="0"/>
              <a:t>Filter „Lernmaterial“</a:t>
            </a:r>
            <a:endParaRPr lang="de-DE" sz="13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 t="10509" r="10566" b="10623"/>
          <a:stretch/>
        </p:blipFill>
        <p:spPr>
          <a:xfrm>
            <a:off x="4085766" y="1834353"/>
            <a:ext cx="1818557" cy="1800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025316" y="3743360"/>
            <a:ext cx="20044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hlinkClick r:id="rId9"/>
              </a:rPr>
              <a:t>https://</a:t>
            </a:r>
            <a:r>
              <a:rPr lang="de-DE" sz="1300" dirty="0" smtClean="0">
                <a:hlinkClick r:id="rId9"/>
              </a:rPr>
              <a:t>de.wikibooks.org</a:t>
            </a:r>
            <a:endParaRPr lang="de-DE" sz="1300" dirty="0" smtClean="0"/>
          </a:p>
          <a:p>
            <a:r>
              <a:rPr lang="de-DE" sz="1300" dirty="0" smtClean="0"/>
              <a:t>Freie Sammlung von Lehr-</a:t>
            </a:r>
            <a:r>
              <a:rPr lang="de-DE" sz="1300" dirty="0"/>
              <a:t>, </a:t>
            </a:r>
            <a:r>
              <a:rPr lang="de-DE" sz="1300" dirty="0" smtClean="0"/>
              <a:t>Fach- </a:t>
            </a:r>
            <a:r>
              <a:rPr lang="de-DE" sz="1300" dirty="0"/>
              <a:t>und </a:t>
            </a:r>
            <a:r>
              <a:rPr lang="de-DE" sz="1300" dirty="0" smtClean="0"/>
              <a:t>Sachbüchern</a:t>
            </a:r>
            <a:endParaRPr lang="de-DE" sz="13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10051" r="10093" b="9905"/>
          <a:stretch/>
        </p:blipFill>
        <p:spPr>
          <a:xfrm>
            <a:off x="6077827" y="1834353"/>
            <a:ext cx="1790771" cy="1800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026675" y="3743360"/>
            <a:ext cx="18997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ea typeface="Calibri" panose="020F0502020204030204" pitchFamily="34" charset="0"/>
                <a:hlinkClick r:id="rId11"/>
              </a:rPr>
              <a:t>http://imoox.at</a:t>
            </a:r>
            <a:r>
              <a:rPr lang="de-DE" sz="1300" dirty="0" smtClean="0">
                <a:ea typeface="Calibri" panose="020F0502020204030204" pitchFamily="34" charset="0"/>
                <a:hlinkClick r:id="rId11"/>
              </a:rPr>
              <a:t>/</a:t>
            </a:r>
            <a:endParaRPr lang="de-DE" sz="1300" dirty="0" smtClean="0">
              <a:ea typeface="Calibri" panose="020F0502020204030204" pitchFamily="34" charset="0"/>
            </a:endParaRPr>
          </a:p>
          <a:p>
            <a:r>
              <a:rPr lang="de-DE" sz="1300" dirty="0"/>
              <a:t>Lernplattform mit </a:t>
            </a:r>
            <a:r>
              <a:rPr lang="de-DE" sz="1300" dirty="0" smtClean="0"/>
              <a:t>vielen freien </a:t>
            </a:r>
            <a:r>
              <a:rPr lang="de-DE" sz="1300" dirty="0"/>
              <a:t>Online-Kursen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0797" r="11400" b="10741"/>
          <a:stretch/>
        </p:blipFill>
        <p:spPr>
          <a:xfrm>
            <a:off x="8042102" y="1834353"/>
            <a:ext cx="1771875" cy="180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909443" y="3743360"/>
            <a:ext cx="186700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hlinkClick r:id="rId13"/>
              </a:rPr>
              <a:t>https://</a:t>
            </a:r>
            <a:r>
              <a:rPr lang="de-DE" sz="1300" dirty="0" smtClean="0">
                <a:hlinkClick r:id="rId13"/>
              </a:rPr>
              <a:t>www.edutags.de</a:t>
            </a:r>
            <a:endParaRPr lang="de-DE" sz="1300" dirty="0" smtClean="0"/>
          </a:p>
          <a:p>
            <a:r>
              <a:rPr lang="de-DE" sz="1300" dirty="0" err="1"/>
              <a:t>Social</a:t>
            </a:r>
            <a:r>
              <a:rPr lang="de-DE" sz="1300" dirty="0"/>
              <a:t> </a:t>
            </a:r>
            <a:r>
              <a:rPr lang="de-DE" sz="1300" dirty="0" err="1"/>
              <a:t>Bookmarking</a:t>
            </a:r>
            <a:r>
              <a:rPr lang="de-DE" sz="1300" dirty="0"/>
              <a:t> für den </a:t>
            </a:r>
            <a:r>
              <a:rPr lang="de-DE" sz="1300" dirty="0" smtClean="0"/>
              <a:t>Bildungsbereich</a:t>
            </a:r>
          </a:p>
          <a:p>
            <a:r>
              <a:rPr lang="de-DE" sz="1300" dirty="0" smtClean="0"/>
              <a:t>Lesezeichen sammeln und teilen</a:t>
            </a:r>
            <a:endParaRPr lang="de-DE" sz="13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1509" r="11258" b="11509"/>
          <a:stretch/>
        </p:blipFill>
        <p:spPr>
          <a:xfrm>
            <a:off x="9986266" y="1834353"/>
            <a:ext cx="180705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OER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verwenden</a:t>
            </a:r>
            <a:endParaRPr lang="de-DE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8862" y="760256"/>
            <a:ext cx="303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Lizenz regelt die Nutzung: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4938" r="3633"/>
          <a:stretch/>
        </p:blipFill>
        <p:spPr>
          <a:xfrm>
            <a:off x="390365" y="1083421"/>
            <a:ext cx="3338423" cy="51867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18649" y="4577371"/>
            <a:ext cx="74359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r>
              <a:rPr lang="de-DE" sz="1400" dirty="0" smtClean="0"/>
              <a:t>Hilfen zur Verwendung</a:t>
            </a:r>
            <a:endParaRPr lang="de-DE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u="sng" dirty="0" smtClean="0">
                <a:hlinkClick r:id="rId4"/>
              </a:rPr>
              <a:t>http</a:t>
            </a:r>
            <a:r>
              <a:rPr lang="en-US" sz="1400" u="sng" dirty="0">
                <a:hlinkClick r:id="rId4"/>
              </a:rPr>
              <a:t>://ccmixer.edu-sharing.org/</a:t>
            </a:r>
            <a:r>
              <a:rPr lang="en-US" sz="1400" dirty="0"/>
              <a:t> </a:t>
            </a:r>
            <a:r>
              <a:rPr lang="en-US" sz="1400" dirty="0" err="1" smtClean="0"/>
              <a:t>Zur</a:t>
            </a:r>
            <a:r>
              <a:rPr lang="en-US" sz="1400" dirty="0" smtClean="0"/>
              <a:t> </a:t>
            </a:r>
            <a:r>
              <a:rPr lang="en-US" sz="1400" dirty="0" err="1" smtClean="0"/>
              <a:t>Zusammenführung</a:t>
            </a:r>
            <a:r>
              <a:rPr lang="en-US" sz="1400" dirty="0" smtClean="0"/>
              <a:t> </a:t>
            </a:r>
            <a:r>
              <a:rPr lang="en-US" sz="1400" dirty="0" err="1" smtClean="0"/>
              <a:t>diverser</a:t>
            </a:r>
            <a:r>
              <a:rPr lang="en-US" sz="1400" dirty="0" smtClean="0"/>
              <a:t> </a:t>
            </a:r>
            <a:r>
              <a:rPr lang="en-US" sz="1400" dirty="0" err="1" smtClean="0"/>
              <a:t>Lizenzen</a:t>
            </a:r>
            <a:endParaRPr lang="en-US" sz="1400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https://www.photosforclass.com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r>
              <a:rPr lang="en-US" sz="1400" dirty="0" err="1" smtClean="0"/>
              <a:t>bindet</a:t>
            </a:r>
            <a:r>
              <a:rPr lang="en-US" sz="1400" dirty="0" smtClean="0"/>
              <a:t> </a:t>
            </a:r>
            <a:r>
              <a:rPr lang="en-US" sz="1400" dirty="0" err="1" smtClean="0"/>
              <a:t>Lizenztext</a:t>
            </a:r>
            <a:r>
              <a:rPr lang="en-US" sz="1400" dirty="0" smtClean="0"/>
              <a:t> </a:t>
            </a:r>
            <a:r>
              <a:rPr lang="en-US" sz="1400" dirty="0" err="1" smtClean="0"/>
              <a:t>schon</a:t>
            </a:r>
            <a:r>
              <a:rPr lang="en-US" sz="1400" dirty="0" smtClean="0"/>
              <a:t> ins </a:t>
            </a:r>
            <a:r>
              <a:rPr lang="en-US" sz="1400" dirty="0" err="1" smtClean="0"/>
              <a:t>Bild</a:t>
            </a:r>
            <a:r>
              <a:rPr lang="en-US" sz="1400" dirty="0" smtClean="0"/>
              <a:t> </a:t>
            </a:r>
            <a:r>
              <a:rPr lang="en-US" sz="1400" dirty="0" err="1" smtClean="0"/>
              <a:t>ein</a:t>
            </a:r>
            <a:endParaRPr lang="en-US" sz="1400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de-DE" sz="1400" dirty="0" err="1" smtClean="0"/>
              <a:t>Moodlekurs</a:t>
            </a:r>
            <a:r>
              <a:rPr lang="de-DE" sz="1400" dirty="0" smtClean="0"/>
              <a:t> </a:t>
            </a:r>
            <a:r>
              <a:rPr lang="de-DE" sz="1400" dirty="0"/>
              <a:t>„</a:t>
            </a:r>
            <a:r>
              <a:rPr lang="de-DE" sz="1400" dirty="0">
                <a:hlinkClick r:id="rId6"/>
              </a:rPr>
              <a:t>Info: Urheberrecht in Lehre und </a:t>
            </a:r>
            <a:r>
              <a:rPr lang="de-DE" sz="1400" dirty="0" smtClean="0">
                <a:hlinkClick r:id="rId6"/>
              </a:rPr>
              <a:t>Studium“ </a:t>
            </a:r>
            <a:r>
              <a:rPr lang="de-DE" sz="1400" dirty="0" smtClean="0"/>
              <a:t>ohne Lizenz - alles über §60a </a:t>
            </a:r>
            <a:r>
              <a:rPr lang="de-DE" sz="1400" dirty="0" err="1" smtClean="0"/>
              <a:t>UrhWissG</a:t>
            </a:r>
            <a:endParaRPr lang="de-DE" sz="1400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de-DE" sz="1400" dirty="0" smtClean="0"/>
              <a:t>Blogartikel: „</a:t>
            </a:r>
            <a:r>
              <a:rPr lang="de-DE" sz="1400" dirty="0" smtClean="0">
                <a:hlinkClick r:id="rId7"/>
              </a:rPr>
              <a:t>Bilder </a:t>
            </a:r>
            <a:r>
              <a:rPr lang="de-DE" sz="1400" dirty="0">
                <a:hlinkClick r:id="rId7"/>
              </a:rPr>
              <a:t>— woher nehmen und nicht stehlen</a:t>
            </a:r>
            <a:r>
              <a:rPr lang="de-DE" sz="1400" dirty="0" smtClean="0">
                <a:hlinkClick r:id="rId7"/>
              </a:rPr>
              <a:t>?“</a:t>
            </a:r>
            <a:r>
              <a:rPr lang="de-DE" sz="1400" dirty="0" smtClean="0"/>
              <a:t> Bildverwendung inkl. Fallstricke</a:t>
            </a:r>
            <a:endParaRPr lang="de-DE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fontAlgn="ctr"/>
            <a:endParaRPr lang="en-US" dirty="0" smtClean="0"/>
          </a:p>
          <a:p>
            <a:pPr fontAlgn="ctr"/>
            <a:endParaRPr lang="de-DE" dirty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819050" y="5931588"/>
            <a:ext cx="375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Creative_commons_license_spectrum.svg</a:t>
            </a:r>
            <a:endParaRPr lang="de-DE" sz="800" dirty="0"/>
          </a:p>
          <a:p>
            <a:r>
              <a:rPr lang="en-US" sz="800" dirty="0" smtClean="0"/>
              <a:t>By </a:t>
            </a:r>
            <a:r>
              <a:rPr lang="en-US" sz="800" dirty="0" err="1" smtClean="0"/>
              <a:t>Shaddim</a:t>
            </a:r>
            <a:r>
              <a:rPr lang="en-US" sz="800" dirty="0"/>
              <a:t>; </a:t>
            </a:r>
            <a:r>
              <a:rPr lang="en-US" sz="800" dirty="0" smtClean="0"/>
              <a:t>Public Domain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3143128" y="1083421"/>
            <a:ext cx="1171321" cy="72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/>
          <a:srcRect b="50618"/>
          <a:stretch/>
        </p:blipFill>
        <p:spPr>
          <a:xfrm>
            <a:off x="4622180" y="3233293"/>
            <a:ext cx="2692985" cy="94524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8"/>
          <a:srcRect t="52249"/>
          <a:stretch/>
        </p:blipFill>
        <p:spPr>
          <a:xfrm>
            <a:off x="7773262" y="3336844"/>
            <a:ext cx="2828603" cy="96005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9"/>
          <a:srcRect l="3627" t="3078" r="1639" b="11448"/>
          <a:stretch/>
        </p:blipFill>
        <p:spPr>
          <a:xfrm>
            <a:off x="4718649" y="974785"/>
            <a:ext cx="5883216" cy="202720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275587" y="2772831"/>
            <a:ext cx="2326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Bildausschnitt „Attribution“ </a:t>
            </a:r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 smtClean="0">
                <a:hlinkClick r:id="rId10"/>
              </a:rPr>
              <a:t>foter</a:t>
            </a:r>
            <a:r>
              <a:rPr lang="de-DE" sz="800" dirty="0" smtClean="0"/>
              <a:t> (</a:t>
            </a:r>
            <a:r>
              <a:rPr lang="de-DE" sz="800" dirty="0" smtClean="0">
                <a:hlinkClick r:id="rId11"/>
              </a:rPr>
              <a:t>CC BY-SA 3.0</a:t>
            </a:r>
            <a:r>
              <a:rPr lang="de-DE" sz="800" dirty="0" smtClean="0"/>
              <a:t>)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027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feld 8"/>
          <p:cNvSpPr txBox="1"/>
          <p:nvPr/>
        </p:nvSpPr>
        <p:spPr>
          <a:xfrm>
            <a:off x="8657946" y="6532061"/>
            <a:ext cx="33897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sz="900" dirty="0"/>
              <a:t>Icons made by </a:t>
            </a:r>
            <a:r>
              <a:rPr lang="en-US" sz="900" dirty="0" err="1">
                <a:hlinkClick r:id="rId3" tooltip="Freepik"/>
              </a:rPr>
              <a:t>Freepik</a:t>
            </a:r>
            <a:r>
              <a:rPr lang="en-US" sz="900" dirty="0"/>
              <a:t> from </a:t>
            </a:r>
            <a:r>
              <a:rPr lang="en-US" sz="900" dirty="0">
                <a:hlinkClick r:id="rId4" tooltip="Flaticon"/>
              </a:rPr>
              <a:t>www.flaticon.com</a:t>
            </a:r>
            <a:r>
              <a:rPr lang="en-US" sz="900" dirty="0"/>
              <a:t> is licensed by </a:t>
            </a:r>
            <a:r>
              <a:rPr lang="en-US" sz="900" dirty="0">
                <a:hlinkClick r:id="rId5" tooltip="Creative Commons BY 3.0"/>
              </a:rPr>
              <a:t>CC 3.0 BY</a:t>
            </a:r>
            <a:endParaRPr sz="9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OER erstellen</a:t>
            </a:r>
            <a:endParaRPr lang="de-DE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162780" y="600183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>
                <a:latin typeface="Arial Narrow" panose="020B0606020202030204" pitchFamily="34" charset="0"/>
                <a:ea typeface="Gill Sans MT" panose="020B0502020104020203" pitchFamily="34" charset="0"/>
                <a:cs typeface="Frutiger LT Std 47 Light Cn"/>
                <a:hlinkClick r:id="rId6"/>
              </a:rPr>
              <a:t>https</a:t>
            </a:r>
            <a:r>
              <a:rPr lang="en-US" sz="900" dirty="0">
                <a:latin typeface="Arial Narrow" panose="020B0606020202030204" pitchFamily="34" charset="0"/>
                <a:ea typeface="Gill Sans MT" panose="020B0502020104020203" pitchFamily="34" charset="0"/>
                <a:cs typeface="Frutiger LT Std 47 Light Cn"/>
                <a:hlinkClick r:id="rId6"/>
              </a:rPr>
              <a:t>://</a:t>
            </a:r>
            <a:r>
              <a:rPr lang="en-US" sz="900" dirty="0" smtClean="0">
                <a:latin typeface="Arial Narrow" panose="020B0606020202030204" pitchFamily="34" charset="0"/>
                <a:ea typeface="Gill Sans MT" panose="020B0502020104020203" pitchFamily="34" charset="0"/>
                <a:cs typeface="Frutiger LT Std 47 Light Cn"/>
                <a:hlinkClick r:id="rId6"/>
              </a:rPr>
              <a:t>oer.schule/oer-tools</a:t>
            </a:r>
            <a:r>
              <a:rPr lang="en-US" sz="900" dirty="0">
                <a:latin typeface="Arial Narrow" panose="020B0606020202030204" pitchFamily="34" charset="0"/>
                <a:ea typeface="Gill Sans MT" panose="020B0502020104020203" pitchFamily="34" charset="0"/>
                <a:cs typeface="Frutiger LT Std 47 Light Cn"/>
                <a:hlinkClick r:id="rId6"/>
              </a:rPr>
              <a:t> </a:t>
            </a:r>
            <a:endParaRPr lang="en-US" sz="900" dirty="0" smtClean="0">
              <a:latin typeface="Arial Narrow" panose="020B0606020202030204" pitchFamily="34" charset="0"/>
              <a:ea typeface="Gill Sans MT" panose="020B0502020104020203" pitchFamily="34" charset="0"/>
              <a:cs typeface="Frutiger LT Std 47 Light Cn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499712" y="4266115"/>
            <a:ext cx="1496828" cy="70408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2460149" y="1739644"/>
            <a:ext cx="1499413" cy="780277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768927" y="2727317"/>
            <a:ext cx="1469186" cy="768311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4414" y="3901389"/>
            <a:ext cx="1472634" cy="77633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2454960" y="3028232"/>
            <a:ext cx="1505997" cy="944922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/>
        </p:nvCxnSpPr>
        <p:spPr>
          <a:xfrm>
            <a:off x="2358970" y="887855"/>
            <a:ext cx="0" cy="522092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282770" y="863965"/>
            <a:ext cx="152400" cy="137160"/>
          </a:xfrm>
          <a:prstGeom prst="ellipse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2161250" y="6104950"/>
            <a:ext cx="411246" cy="169460"/>
          </a:xfrm>
          <a:prstGeom prst="triangle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/>
          <p:cNvCxnSpPr>
            <a:stCxn id="29" idx="2"/>
          </p:cNvCxnSpPr>
          <p:nvPr/>
        </p:nvCxnSpPr>
        <p:spPr>
          <a:xfrm flipH="1">
            <a:off x="760889" y="1192584"/>
            <a:ext cx="1540128" cy="1894"/>
          </a:xfrm>
          <a:prstGeom prst="line">
            <a:avLst/>
          </a:prstGeom>
          <a:ln w="38100">
            <a:solidFill>
              <a:srgbClr val="10739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2301017" y="1143040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07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764077" y="1290989"/>
            <a:ext cx="1474036" cy="1137099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Stellen Sie sicher, dass Ihr Material keine urheberrechtlich bedenklichen Inhalte enthält</a:t>
            </a:r>
            <a:endParaRPr lang="de-DE" sz="1100" dirty="0">
              <a:solidFill>
                <a:schemeClr val="tx1"/>
              </a:solidFill>
            </a:endParaRPr>
          </a:p>
        </p:txBody>
      </p:sp>
      <p:cxnSp>
        <p:nvCxnSpPr>
          <p:cNvPr id="41" name="Gerader Verbinder 40"/>
          <p:cNvCxnSpPr>
            <a:endCxn id="47" idx="2"/>
          </p:cNvCxnSpPr>
          <p:nvPr/>
        </p:nvCxnSpPr>
        <p:spPr>
          <a:xfrm flipV="1">
            <a:off x="770024" y="2616333"/>
            <a:ext cx="1535024" cy="4975"/>
          </a:xfrm>
          <a:prstGeom prst="line">
            <a:avLst/>
          </a:prstGeom>
          <a:ln w="38100">
            <a:solidFill>
              <a:srgbClr val="F2931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2326599" y="1580318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AE4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r Verbinder 44"/>
          <p:cNvCxnSpPr/>
          <p:nvPr/>
        </p:nvCxnSpPr>
        <p:spPr>
          <a:xfrm flipH="1">
            <a:off x="2419435" y="1622462"/>
            <a:ext cx="1540127" cy="5298"/>
          </a:xfrm>
          <a:prstGeom prst="line">
            <a:avLst/>
          </a:prstGeom>
          <a:ln w="38100">
            <a:solidFill>
              <a:srgbClr val="AE413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2305048" y="2566789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2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452991" y="1740129"/>
            <a:ext cx="14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Klären Sie die Kennzeichnung/ Lizensierung fremder Inhalte</a:t>
            </a:r>
            <a:endParaRPr lang="de-DE" sz="1100" dirty="0"/>
          </a:p>
        </p:txBody>
      </p:sp>
      <p:sp>
        <p:nvSpPr>
          <p:cNvPr id="52" name="Textfeld 51"/>
          <p:cNvSpPr txBox="1"/>
          <p:nvPr/>
        </p:nvSpPr>
        <p:spPr>
          <a:xfrm>
            <a:off x="2479828" y="3076791"/>
            <a:ext cx="13780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Suchen Sie sich passende Werkzeuge*, informieren Sie sich in Tutorials </a:t>
            </a:r>
            <a:endParaRPr lang="de-DE" sz="1100" dirty="0"/>
          </a:p>
        </p:txBody>
      </p:sp>
      <p:sp>
        <p:nvSpPr>
          <p:cNvPr id="58" name="Ellipse 57"/>
          <p:cNvSpPr/>
          <p:nvPr/>
        </p:nvSpPr>
        <p:spPr>
          <a:xfrm>
            <a:off x="2305048" y="4084899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r Verbinder 58"/>
          <p:cNvCxnSpPr/>
          <p:nvPr/>
        </p:nvCxnSpPr>
        <p:spPr>
          <a:xfrm flipH="1">
            <a:off x="2397884" y="4127043"/>
            <a:ext cx="1540127" cy="52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endCxn id="68" idx="2"/>
          </p:cNvCxnSpPr>
          <p:nvPr/>
        </p:nvCxnSpPr>
        <p:spPr>
          <a:xfrm flipV="1">
            <a:off x="758331" y="3771695"/>
            <a:ext cx="1535024" cy="4975"/>
          </a:xfrm>
          <a:prstGeom prst="line">
            <a:avLst/>
          </a:prstGeom>
          <a:ln w="38100">
            <a:solidFill>
              <a:srgbClr val="56517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2293355" y="3722151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651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/>
          <p:cNvCxnSpPr/>
          <p:nvPr/>
        </p:nvCxnSpPr>
        <p:spPr>
          <a:xfrm flipV="1">
            <a:off x="775066" y="4905020"/>
            <a:ext cx="1535024" cy="4975"/>
          </a:xfrm>
          <a:prstGeom prst="line">
            <a:avLst/>
          </a:prstGeom>
          <a:ln w="38100">
            <a:solidFill>
              <a:srgbClr val="12AAB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310090" y="4855476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2AA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2317335" y="2867247"/>
            <a:ext cx="105123" cy="99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3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7" name="Gerader Verbinder 76"/>
          <p:cNvCxnSpPr/>
          <p:nvPr/>
        </p:nvCxnSpPr>
        <p:spPr>
          <a:xfrm flipH="1">
            <a:off x="2410171" y="2909391"/>
            <a:ext cx="1540127" cy="5298"/>
          </a:xfrm>
          <a:prstGeom prst="line">
            <a:avLst/>
          </a:prstGeom>
          <a:ln w="38100">
            <a:solidFill>
              <a:srgbClr val="23445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31797" y="4324342"/>
            <a:ext cx="1410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Setzen Sie die Inhalte um, speichern Sie Zwischenschritte </a:t>
            </a:r>
            <a:endParaRPr lang="de-DE" sz="1100" dirty="0"/>
          </a:p>
        </p:txBody>
      </p:sp>
      <p:sp>
        <p:nvSpPr>
          <p:cNvPr id="60" name="Textfeld 59"/>
          <p:cNvSpPr txBox="1"/>
          <p:nvPr/>
        </p:nvSpPr>
        <p:spPr>
          <a:xfrm>
            <a:off x="811339" y="3912500"/>
            <a:ext cx="147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Planen Sie die Umsetzung mit einer Mindmap/ Fachlandkarte</a:t>
            </a:r>
            <a:endParaRPr lang="de-DE" sz="1100" dirty="0"/>
          </a:p>
        </p:txBody>
      </p:sp>
      <p:sp>
        <p:nvSpPr>
          <p:cNvPr id="61" name="Textfeld 60"/>
          <p:cNvSpPr txBox="1"/>
          <p:nvPr/>
        </p:nvSpPr>
        <p:spPr>
          <a:xfrm>
            <a:off x="726785" y="2824273"/>
            <a:ext cx="1410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Reduzieren Sie die Inhalte auf das Wesentliche</a:t>
            </a:r>
            <a:endParaRPr lang="de-DE" sz="1100" dirty="0"/>
          </a:p>
        </p:txBody>
      </p:sp>
      <p:sp>
        <p:nvSpPr>
          <p:cNvPr id="62" name="Abgerundetes Rechteck 61"/>
          <p:cNvSpPr/>
          <p:nvPr/>
        </p:nvSpPr>
        <p:spPr>
          <a:xfrm>
            <a:off x="750220" y="5017044"/>
            <a:ext cx="1496828" cy="789033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772407" y="5038239"/>
            <a:ext cx="1410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Lizensieren, kennzeichnen** und veröffentlichen*** Sie </a:t>
            </a:r>
            <a:r>
              <a:rPr lang="de-DE" sz="1100" dirty="0"/>
              <a:t>Ihr Werk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44" y="792748"/>
            <a:ext cx="5375175" cy="38004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9005" y="4558209"/>
            <a:ext cx="5952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/>
              <a:t>Infografik „Welches ist die richtige CC-Lizenz für mich</a:t>
            </a:r>
            <a:r>
              <a:rPr lang="de-DE" sz="800" i="1" dirty="0" smtClean="0"/>
              <a:t>?“ von </a:t>
            </a:r>
            <a:r>
              <a:rPr lang="de-DE" sz="800" i="1" dirty="0"/>
              <a:t>Barbara </a:t>
            </a:r>
            <a:r>
              <a:rPr lang="de-DE" sz="800" i="1" dirty="0" err="1"/>
              <a:t>Klute</a:t>
            </a:r>
            <a:r>
              <a:rPr lang="de-DE" sz="800" i="1" dirty="0"/>
              <a:t> und </a:t>
            </a:r>
            <a:r>
              <a:rPr lang="de-DE" sz="800" i="1" dirty="0" err="1"/>
              <a:t>Jöran</a:t>
            </a:r>
            <a:r>
              <a:rPr lang="de-DE" sz="800" i="1" dirty="0"/>
              <a:t> </a:t>
            </a:r>
            <a:r>
              <a:rPr lang="de-DE" sz="800" i="1" dirty="0" err="1"/>
              <a:t>Muuß-Merholz</a:t>
            </a:r>
            <a:r>
              <a:rPr lang="de-DE" sz="800" i="1" dirty="0"/>
              <a:t> für </a:t>
            </a:r>
            <a:r>
              <a:rPr lang="de-DE" sz="800" i="1" dirty="0" err="1"/>
              <a:t>wb</a:t>
            </a:r>
            <a:r>
              <a:rPr lang="de-DE" sz="800" i="1" dirty="0"/>
              <a:t>-web unter </a:t>
            </a:r>
            <a:r>
              <a:rPr lang="de-DE" sz="800" i="1" dirty="0">
                <a:hlinkClick r:id="rId8"/>
              </a:rPr>
              <a:t>CC BY SA </a:t>
            </a:r>
            <a:r>
              <a:rPr lang="de-DE" sz="800" i="1" dirty="0" smtClean="0">
                <a:hlinkClick r:id="rId8"/>
              </a:rPr>
              <a:t>3.0</a:t>
            </a:r>
            <a:endParaRPr lang="de-DE" sz="800" i="1" dirty="0"/>
          </a:p>
        </p:txBody>
      </p:sp>
      <p:sp>
        <p:nvSpPr>
          <p:cNvPr id="27" name="Richtungspfeil 26"/>
          <p:cNvSpPr/>
          <p:nvPr/>
        </p:nvSpPr>
        <p:spPr>
          <a:xfrm>
            <a:off x="356008" y="1002099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10739E"/>
          </a:solidFill>
          <a:ln w="38100">
            <a:solidFill>
              <a:srgbClr val="107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sp>
        <p:nvSpPr>
          <p:cNvPr id="69" name="Richtungspfeil 68"/>
          <p:cNvSpPr/>
          <p:nvPr/>
        </p:nvSpPr>
        <p:spPr>
          <a:xfrm rot="10800000">
            <a:off x="3896911" y="1435233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AE4132"/>
          </a:solidFill>
          <a:ln w="38100">
            <a:solidFill>
              <a:srgbClr val="AE4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sp>
        <p:nvSpPr>
          <p:cNvPr id="70" name="Richtungspfeil 69"/>
          <p:cNvSpPr/>
          <p:nvPr/>
        </p:nvSpPr>
        <p:spPr>
          <a:xfrm>
            <a:off x="348129" y="4722121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12AAB5"/>
          </a:solidFill>
          <a:ln w="38100">
            <a:solidFill>
              <a:srgbClr val="12AA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sp>
        <p:nvSpPr>
          <p:cNvPr id="71" name="Richtungspfeil 70"/>
          <p:cNvSpPr/>
          <p:nvPr/>
        </p:nvSpPr>
        <p:spPr>
          <a:xfrm>
            <a:off x="328440" y="3578381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56517E"/>
          </a:solidFill>
          <a:ln w="38100">
            <a:solidFill>
              <a:srgbClr val="5651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sp>
        <p:nvSpPr>
          <p:cNvPr id="78" name="Richtungspfeil 77"/>
          <p:cNvSpPr/>
          <p:nvPr/>
        </p:nvSpPr>
        <p:spPr>
          <a:xfrm>
            <a:off x="353485" y="2423503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F2931E"/>
          </a:solidFill>
          <a:ln w="38100">
            <a:solidFill>
              <a:srgbClr val="F2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79" name="Richtungspfeil 78"/>
          <p:cNvSpPr/>
          <p:nvPr/>
        </p:nvSpPr>
        <p:spPr>
          <a:xfrm rot="10800000">
            <a:off x="3874143" y="3945260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sp>
        <p:nvSpPr>
          <p:cNvPr id="80" name="Richtungspfeil 79"/>
          <p:cNvSpPr/>
          <p:nvPr/>
        </p:nvSpPr>
        <p:spPr>
          <a:xfrm rot="10800000">
            <a:off x="3896911" y="2719850"/>
            <a:ext cx="446626" cy="379082"/>
          </a:xfrm>
          <a:prstGeom prst="homePlate">
            <a:avLst>
              <a:gd name="adj" fmla="val 51306"/>
            </a:avLst>
          </a:prstGeom>
          <a:solidFill>
            <a:srgbClr val="23445D"/>
          </a:solidFill>
          <a:ln w="38100">
            <a:solidFill>
              <a:srgbClr val="23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739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0001" r="10784" b="10313"/>
          <a:stretch/>
        </p:blipFill>
        <p:spPr>
          <a:xfrm>
            <a:off x="5409918" y="5163315"/>
            <a:ext cx="823366" cy="82990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157652" y="4869924"/>
            <a:ext cx="256390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*Erstellen</a:t>
            </a:r>
          </a:p>
          <a:p>
            <a:endParaRPr lang="de-DE" sz="1000" b="1" dirty="0" smtClean="0"/>
          </a:p>
          <a:p>
            <a:endParaRPr lang="de-DE" sz="1000" b="1" dirty="0"/>
          </a:p>
          <a:p>
            <a:endParaRPr lang="de-DE" sz="1400" b="1" dirty="0"/>
          </a:p>
          <a:p>
            <a:endParaRPr lang="de-DE" sz="1400" b="1" dirty="0" smtClean="0"/>
          </a:p>
          <a:p>
            <a:endParaRPr lang="de-DE" sz="1400" b="1" dirty="0"/>
          </a:p>
          <a:p>
            <a:endParaRPr lang="de-DE" sz="1400" b="1" dirty="0" smtClean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1255" r="11725" b="11568"/>
          <a:stretch/>
        </p:blipFill>
        <p:spPr>
          <a:xfrm>
            <a:off x="6637609" y="5174680"/>
            <a:ext cx="803889" cy="80717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6363234" y="6005014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 Narrow" panose="020B0606020202030204" pitchFamily="34" charset="0"/>
                <a:hlinkClick r:id="rId11"/>
              </a:rPr>
              <a:t>https://</a:t>
            </a:r>
            <a:r>
              <a:rPr lang="de-DE" sz="900" dirty="0" smtClean="0">
                <a:latin typeface="Arial Narrow" panose="020B0606020202030204" pitchFamily="34" charset="0"/>
                <a:hlinkClick r:id="rId11"/>
              </a:rPr>
              <a:t>blog.hwr-berlin.de/oer</a:t>
            </a:r>
            <a:endParaRPr lang="de-DE" sz="900" dirty="0" smtClean="0">
              <a:latin typeface="Arial Narrow" panose="020B0606020202030204" pitchFamily="34" charset="0"/>
            </a:endParaRPr>
          </a:p>
          <a:p>
            <a:r>
              <a:rPr lang="de-DE" sz="900" dirty="0" smtClean="0">
                <a:latin typeface="Arial Narrow" panose="020B0606020202030204" pitchFamily="34" charset="0"/>
              </a:rPr>
              <a:t>HWR Werkzeugsammlung</a:t>
            </a:r>
            <a:endParaRPr lang="de-DE" sz="900" dirty="0">
              <a:latin typeface="Arial Narrow" panose="020B0606020202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467049" y="5933464"/>
            <a:ext cx="183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900" u="sng" dirty="0" smtClean="0">
                <a:hlinkClick r:id="rId12"/>
              </a:rPr>
              <a:t>https</a:t>
            </a:r>
            <a:r>
              <a:rPr lang="en-US" sz="900" u="sng" dirty="0">
                <a:hlinkClick r:id="rId12"/>
              </a:rPr>
              <a:t>://</a:t>
            </a:r>
            <a:r>
              <a:rPr lang="en-US" sz="900" u="sng" dirty="0" smtClean="0">
                <a:hlinkClick r:id="rId12"/>
              </a:rPr>
              <a:t>bildungsmaterialspende.de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1" name="Textfeld 80"/>
          <p:cNvSpPr txBox="1"/>
          <p:nvPr/>
        </p:nvSpPr>
        <p:spPr>
          <a:xfrm>
            <a:off x="7720138" y="4871785"/>
            <a:ext cx="176318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** Kennzeichnen</a:t>
            </a:r>
          </a:p>
          <a:p>
            <a:endParaRPr lang="de-DE" sz="1000" b="1" dirty="0" smtClean="0"/>
          </a:p>
          <a:p>
            <a:endParaRPr lang="de-DE" sz="1000" b="1" dirty="0"/>
          </a:p>
          <a:p>
            <a:endParaRPr lang="de-DE" sz="1400" b="1" dirty="0"/>
          </a:p>
          <a:p>
            <a:endParaRPr lang="de-DE" sz="1400" b="1" dirty="0" smtClean="0"/>
          </a:p>
          <a:p>
            <a:endParaRPr lang="de-DE" sz="1400" b="1" dirty="0"/>
          </a:p>
          <a:p>
            <a:endParaRPr lang="de-DE" sz="1400" b="1" dirty="0" smtClean="0"/>
          </a:p>
        </p:txBody>
      </p:sp>
      <p:sp>
        <p:nvSpPr>
          <p:cNvPr id="82" name="Textfeld 81"/>
          <p:cNvSpPr txBox="1"/>
          <p:nvPr/>
        </p:nvSpPr>
        <p:spPr>
          <a:xfrm>
            <a:off x="9488636" y="4869924"/>
            <a:ext cx="174245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***Teilen</a:t>
            </a:r>
          </a:p>
          <a:p>
            <a:endParaRPr lang="de-DE" sz="1000" b="1" dirty="0" smtClean="0"/>
          </a:p>
          <a:p>
            <a:endParaRPr lang="de-DE" sz="1000" b="1" dirty="0"/>
          </a:p>
          <a:p>
            <a:endParaRPr lang="de-DE" sz="1400" b="1" dirty="0"/>
          </a:p>
          <a:p>
            <a:endParaRPr lang="de-DE" sz="1400" b="1" dirty="0" smtClean="0"/>
          </a:p>
          <a:p>
            <a:endParaRPr lang="de-DE" sz="1400" b="1" dirty="0"/>
          </a:p>
          <a:p>
            <a:endParaRPr lang="de-DE" sz="1400" b="1" dirty="0" smtClean="0"/>
          </a:p>
        </p:txBody>
      </p:sp>
      <p:sp>
        <p:nvSpPr>
          <p:cNvPr id="25" name="Rechteck 24"/>
          <p:cNvSpPr/>
          <p:nvPr/>
        </p:nvSpPr>
        <p:spPr>
          <a:xfrm>
            <a:off x="7748550" y="6001830"/>
            <a:ext cx="17347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de-DE" sz="900" dirty="0">
                <a:latin typeface="Arial Narrow" panose="020B0606020202030204" pitchFamily="34" charset="0"/>
                <a:hlinkClick r:id="rId13"/>
              </a:rPr>
              <a:t>https://</a:t>
            </a:r>
            <a:r>
              <a:rPr lang="de-DE" sz="900" dirty="0" smtClean="0">
                <a:latin typeface="Arial Narrow" panose="020B0606020202030204" pitchFamily="34" charset="0"/>
                <a:hlinkClick r:id="rId13"/>
              </a:rPr>
              <a:t>creativecommons.org/choose</a:t>
            </a:r>
            <a:r>
              <a:rPr lang="de-DE" sz="900" dirty="0" smtClean="0">
                <a:latin typeface="Arial Narrow" panose="020B0606020202030204" pitchFamily="34" charset="0"/>
              </a:rPr>
              <a:t> </a:t>
            </a:r>
            <a:endParaRPr lang="de-DE" sz="900" dirty="0">
              <a:latin typeface="Arial Narrow" panose="020B0606020202030204" pitchFamily="34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10320" r="10534" b="10320"/>
          <a:stretch/>
        </p:blipFill>
        <p:spPr>
          <a:xfrm>
            <a:off x="8174331" y="5163353"/>
            <a:ext cx="815877" cy="81918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10320" r="10853" b="10320"/>
          <a:stretch/>
        </p:blipFill>
        <p:spPr>
          <a:xfrm>
            <a:off x="9909101" y="5174145"/>
            <a:ext cx="815877" cy="82925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67902" y="1037751"/>
            <a:ext cx="39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</a:rPr>
              <a:t>1. 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983295" y="1451422"/>
            <a:ext cx="37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FFFFFF"/>
                </a:solidFill>
              </a:rPr>
              <a:t>2. 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338244" y="2449834"/>
            <a:ext cx="37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FFFFFF"/>
                </a:solidFill>
              </a:rPr>
              <a:t>3. 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530977" y="2751314"/>
            <a:ext cx="77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FFFFFF"/>
                </a:solidFill>
              </a:rPr>
              <a:t>4. 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50569" y="3616847"/>
            <a:ext cx="33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</a:rPr>
              <a:t>5. 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991553" y="3973154"/>
            <a:ext cx="369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</a:rPr>
              <a:t>6.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45874" y="4751887"/>
            <a:ext cx="44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</a:rPr>
              <a:t>7. </a:t>
            </a:r>
            <a:endParaRPr lang="de-DE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Benutzerdefiniert 1">
      <a:dk1>
        <a:srgbClr val="000000"/>
      </a:dk1>
      <a:lt1>
        <a:srgbClr val="EAEAEA"/>
      </a:lt1>
      <a:dk2>
        <a:srgbClr val="EAEAEA"/>
      </a:dk2>
      <a:lt2>
        <a:srgbClr val="EAEAEA"/>
      </a:lt2>
      <a:accent1>
        <a:srgbClr val="808080"/>
      </a:accent1>
      <a:accent2>
        <a:srgbClr val="CC0000"/>
      </a:accent2>
      <a:accent3>
        <a:srgbClr val="A5A5A5"/>
      </a:accent3>
      <a:accent4>
        <a:srgbClr val="7F7F7F"/>
      </a:accent4>
      <a:accent5>
        <a:srgbClr val="7F7F7F"/>
      </a:accent5>
      <a:accent6>
        <a:srgbClr val="D1D1D1"/>
      </a:accent6>
      <a:hlink>
        <a:srgbClr val="0070C0"/>
      </a:hlink>
      <a:folHlink>
        <a:srgbClr val="33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Breitbild</PresentationFormat>
  <Paragraphs>120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Frutiger LT Std 47 Light Cn</vt:lpstr>
      <vt:lpstr>Gill Sans MT</vt:lpstr>
      <vt:lpstr>Helvetica</vt:lpstr>
      <vt:lpstr>Rückblick</vt:lpstr>
      <vt:lpstr>Was sind OER?</vt:lpstr>
      <vt:lpstr>Warum OER…</vt:lpstr>
      <vt:lpstr>OER finden</vt:lpstr>
      <vt:lpstr>OER verwenden</vt:lpstr>
      <vt:lpstr>OER erstellen</vt:lpstr>
    </vt:vector>
  </TitlesOfParts>
  <Company>HWR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sind OER?</dc:title>
  <dc:creator>Mey, Susanne</dc:creator>
  <cp:lastModifiedBy>Mey, Susanne</cp:lastModifiedBy>
  <cp:revision>60</cp:revision>
  <cp:lastPrinted>2019-10-28T12:23:25Z</cp:lastPrinted>
  <dcterms:created xsi:type="dcterms:W3CDTF">2019-10-24T10:06:34Z</dcterms:created>
  <dcterms:modified xsi:type="dcterms:W3CDTF">2019-10-31T14:21:42Z</dcterms:modified>
</cp:coreProperties>
</file>